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BBE7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E49A-5BCF-4FD5-B202-9E7FF89AB984}" type="datetimeFigureOut">
              <a:rPr lang="en-MY" smtClean="0"/>
              <a:t>16/1/2024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BE6-C0DE-4F65-A650-C47454F20E5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1550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E49A-5BCF-4FD5-B202-9E7FF89AB984}" type="datetimeFigureOut">
              <a:rPr lang="en-MY" smtClean="0"/>
              <a:t>16/1/2024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BE6-C0DE-4F65-A650-C47454F20E5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66259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E49A-5BCF-4FD5-B202-9E7FF89AB984}" type="datetimeFigureOut">
              <a:rPr lang="en-MY" smtClean="0"/>
              <a:t>16/1/2024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BE6-C0DE-4F65-A650-C47454F20E5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5737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E49A-5BCF-4FD5-B202-9E7FF89AB984}" type="datetimeFigureOut">
              <a:rPr lang="en-MY" smtClean="0"/>
              <a:t>16/1/2024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BE6-C0DE-4F65-A650-C47454F20E5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8980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E49A-5BCF-4FD5-B202-9E7FF89AB984}" type="datetimeFigureOut">
              <a:rPr lang="en-MY" smtClean="0"/>
              <a:t>16/1/2024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BE6-C0DE-4F65-A650-C47454F20E5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8329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E49A-5BCF-4FD5-B202-9E7FF89AB984}" type="datetimeFigureOut">
              <a:rPr lang="en-MY" smtClean="0"/>
              <a:t>16/1/2024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BE6-C0DE-4F65-A650-C47454F20E5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8113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E49A-5BCF-4FD5-B202-9E7FF89AB984}" type="datetimeFigureOut">
              <a:rPr lang="en-MY" smtClean="0"/>
              <a:t>16/1/2024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BE6-C0DE-4F65-A650-C47454F20E5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45731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E49A-5BCF-4FD5-B202-9E7FF89AB984}" type="datetimeFigureOut">
              <a:rPr lang="en-MY" smtClean="0"/>
              <a:t>16/1/2024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BE6-C0DE-4F65-A650-C47454F20E5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072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E49A-5BCF-4FD5-B202-9E7FF89AB984}" type="datetimeFigureOut">
              <a:rPr lang="en-MY" smtClean="0"/>
              <a:t>16/1/2024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BE6-C0DE-4F65-A650-C47454F20E5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225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E49A-5BCF-4FD5-B202-9E7FF89AB984}" type="datetimeFigureOut">
              <a:rPr lang="en-MY" smtClean="0"/>
              <a:t>16/1/2024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BE6-C0DE-4F65-A650-C47454F20E5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34742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E49A-5BCF-4FD5-B202-9E7FF89AB984}" type="datetimeFigureOut">
              <a:rPr lang="en-MY" smtClean="0"/>
              <a:t>16/1/2024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BE6-C0DE-4F65-A650-C47454F20E5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80274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2E49A-5BCF-4FD5-B202-9E7FF89AB984}" type="datetimeFigureOut">
              <a:rPr lang="en-MY" smtClean="0"/>
              <a:t>16/1/2024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25BE6-C0DE-4F65-A650-C47454F20E5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8718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svg"/><Relationship Id="rId5" Type="http://schemas.openxmlformats.org/officeDocument/2006/relationships/image" Target="../media/image12.png"/><Relationship Id="rId4" Type="http://schemas.openxmlformats.org/officeDocument/2006/relationships/image" Target="../media/image12.svg"/><Relationship Id="rId9" Type="http://schemas.openxmlformats.org/officeDocument/2006/relationships/image" Target="../media/image14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243822" y="484748"/>
            <a:ext cx="4430444" cy="2785989"/>
            <a:chOff x="1243822" y="792480"/>
            <a:chExt cx="4430444" cy="2785989"/>
          </a:xfrm>
        </p:grpSpPr>
        <p:sp>
          <p:nvSpPr>
            <p:cNvPr id="4" name="Down Arrow Callout 3"/>
            <p:cNvSpPr/>
            <p:nvPr/>
          </p:nvSpPr>
          <p:spPr>
            <a:xfrm>
              <a:off x="1243822" y="792480"/>
              <a:ext cx="4430444" cy="2785989"/>
            </a:xfrm>
            <a:prstGeom prst="downArrowCallout">
              <a:avLst/>
            </a:prstGeom>
            <a:ln w="127000" cmpd="tri"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240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SEKIRANYA ANDA ORANG YANG TERAKHIR MENINGGALKAN TEMPAT INI, SILA MATIKAN SUIS BILA TIDAK DIGUNAKAN</a:t>
              </a:r>
              <a:endParaRPr lang="en-MY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pic>
          <p:nvPicPr>
            <p:cNvPr id="5" name="Picture 4" descr="Light switch, 3 switches (one off) by lumbricus - light switches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5047" y="2136793"/>
              <a:ext cx="587993" cy="957922"/>
            </a:xfrm>
            <a:prstGeom prst="rect">
              <a:avLst/>
            </a:prstGeom>
          </p:spPr>
        </p:pic>
      </p:grpSp>
      <p:grpSp>
        <p:nvGrpSpPr>
          <p:cNvPr id="10" name="Group 9"/>
          <p:cNvGrpSpPr/>
          <p:nvPr/>
        </p:nvGrpSpPr>
        <p:grpSpPr>
          <a:xfrm>
            <a:off x="6390253" y="484748"/>
            <a:ext cx="4430444" cy="2785989"/>
            <a:chOff x="6390253" y="792480"/>
            <a:chExt cx="4430444" cy="2785989"/>
          </a:xfrm>
        </p:grpSpPr>
        <p:sp>
          <p:nvSpPr>
            <p:cNvPr id="8" name="Down Arrow Callout 7"/>
            <p:cNvSpPr/>
            <p:nvPr/>
          </p:nvSpPr>
          <p:spPr>
            <a:xfrm>
              <a:off x="6390253" y="792480"/>
              <a:ext cx="4430444" cy="2785989"/>
            </a:xfrm>
            <a:prstGeom prst="downArrowCallout">
              <a:avLst/>
            </a:prstGeom>
            <a:ln w="127000" cmpd="tri"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240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SEKIRANYA ANDA ORANG YANG TERAKHIR MENINGGALKAN TEMPAT INI, SILA MATIKAN SUIS BILA TIDAK DIGUNAKAN</a:t>
              </a:r>
              <a:endParaRPr lang="en-MY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pic>
          <p:nvPicPr>
            <p:cNvPr id="9" name="Picture 8" descr="Light switch, 3 switches (one off) by lumbricus - light switches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311478" y="2136792"/>
              <a:ext cx="587993" cy="957922"/>
            </a:xfrm>
            <a:prstGeom prst="rect">
              <a:avLst/>
            </a:prstGeom>
          </p:spPr>
        </p:pic>
      </p:grpSp>
      <p:grpSp>
        <p:nvGrpSpPr>
          <p:cNvPr id="12" name="Group 11"/>
          <p:cNvGrpSpPr/>
          <p:nvPr/>
        </p:nvGrpSpPr>
        <p:grpSpPr>
          <a:xfrm>
            <a:off x="1243822" y="3591364"/>
            <a:ext cx="4430444" cy="2785989"/>
            <a:chOff x="1243822" y="792480"/>
            <a:chExt cx="4430444" cy="2785989"/>
          </a:xfrm>
        </p:grpSpPr>
        <p:sp>
          <p:nvSpPr>
            <p:cNvPr id="13" name="Down Arrow Callout 12"/>
            <p:cNvSpPr/>
            <p:nvPr/>
          </p:nvSpPr>
          <p:spPr>
            <a:xfrm>
              <a:off x="1243822" y="792480"/>
              <a:ext cx="4430444" cy="2785989"/>
            </a:xfrm>
            <a:prstGeom prst="downArrowCallout">
              <a:avLst/>
            </a:prstGeom>
            <a:ln w="127000" cmpd="tri"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240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SEKIRANYA ANDA ORANG YANG TERAKHIR MENINGGALKAN TEMPAT INI, SILA MATIKAN SUIS BILA TIDAK DIGUNAKAN</a:t>
              </a:r>
              <a:endParaRPr lang="en-MY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pic>
          <p:nvPicPr>
            <p:cNvPr id="14" name="Picture 13" descr="Light switch, 3 switches (one off) by lumbricus - light switches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65047" y="2136793"/>
              <a:ext cx="587993" cy="957922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6390253" y="3591364"/>
            <a:ext cx="4430444" cy="2785989"/>
            <a:chOff x="6390253" y="792480"/>
            <a:chExt cx="4430444" cy="2785989"/>
          </a:xfrm>
        </p:grpSpPr>
        <p:sp>
          <p:nvSpPr>
            <p:cNvPr id="16" name="Down Arrow Callout 15"/>
            <p:cNvSpPr/>
            <p:nvPr/>
          </p:nvSpPr>
          <p:spPr>
            <a:xfrm>
              <a:off x="6390253" y="792480"/>
              <a:ext cx="4430444" cy="2785989"/>
            </a:xfrm>
            <a:prstGeom prst="downArrowCallout">
              <a:avLst/>
            </a:prstGeom>
            <a:ln w="127000" cmpd="tri"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240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SEKIRANYA ANDA ORANG YANG TERAKHIR MENINGGALKAN TEMPAT INI, SILA MATIKAN SUIS BILA TIDAK DIGUNAKAN</a:t>
              </a:r>
              <a:endParaRPr lang="en-MY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pic>
          <p:nvPicPr>
            <p:cNvPr id="17" name="Picture 16" descr="Light switch, 3 switches (one off) by lumbricus - light switches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311478" y="2136792"/>
              <a:ext cx="587993" cy="9579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06941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243822" y="458483"/>
            <a:ext cx="9573402" cy="2788125"/>
            <a:chOff x="1243822" y="458483"/>
            <a:chExt cx="9573402" cy="2788125"/>
          </a:xfrm>
        </p:grpSpPr>
        <p:sp>
          <p:nvSpPr>
            <p:cNvPr id="3" name="Rectangle 2"/>
            <p:cNvSpPr/>
            <p:nvPr/>
          </p:nvSpPr>
          <p:spPr>
            <a:xfrm>
              <a:off x="1243822" y="460619"/>
              <a:ext cx="9573402" cy="27859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917152" y="1084892"/>
              <a:ext cx="6764867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sz="4400" dirty="0" smtClean="0">
                  <a:latin typeface="Cooper Black" panose="0208090404030B020404" pitchFamily="18" charset="0"/>
                </a:rPr>
                <a:t>DALAM PROSES PENYELENGGARAAN</a:t>
              </a:r>
              <a:endParaRPr lang="en-MY" sz="4400" dirty="0">
                <a:latin typeface="Cooper Black" panose="0208090404030B020404" pitchFamily="18" charset="0"/>
              </a:endParaRP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483" y="1009217"/>
              <a:ext cx="2171700" cy="1714500"/>
            </a:xfrm>
            <a:prstGeom prst="rect">
              <a:avLst/>
            </a:prstGeom>
          </p:spPr>
        </p:pic>
        <p:sp>
          <p:nvSpPr>
            <p:cNvPr id="6" name="Parallelogram 5"/>
            <p:cNvSpPr/>
            <p:nvPr/>
          </p:nvSpPr>
          <p:spPr>
            <a:xfrm>
              <a:off x="1261533" y="460619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7" name="Parallelogram 6"/>
            <p:cNvSpPr/>
            <p:nvPr/>
          </p:nvSpPr>
          <p:spPr>
            <a:xfrm>
              <a:off x="1746379" y="460619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8" name="Parallelogram 7"/>
            <p:cNvSpPr/>
            <p:nvPr/>
          </p:nvSpPr>
          <p:spPr>
            <a:xfrm>
              <a:off x="2238353" y="460619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9" name="Parallelogram 8"/>
            <p:cNvSpPr/>
            <p:nvPr/>
          </p:nvSpPr>
          <p:spPr>
            <a:xfrm>
              <a:off x="2758880" y="458483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0" name="Parallelogram 9"/>
            <p:cNvSpPr/>
            <p:nvPr/>
          </p:nvSpPr>
          <p:spPr>
            <a:xfrm>
              <a:off x="3243726" y="458483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1" name="Parallelogram 10"/>
            <p:cNvSpPr/>
            <p:nvPr/>
          </p:nvSpPr>
          <p:spPr>
            <a:xfrm>
              <a:off x="3735700" y="458483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2" name="Parallelogram 11"/>
            <p:cNvSpPr/>
            <p:nvPr/>
          </p:nvSpPr>
          <p:spPr>
            <a:xfrm>
              <a:off x="4187587" y="469936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3" name="Parallelogram 12"/>
            <p:cNvSpPr/>
            <p:nvPr/>
          </p:nvSpPr>
          <p:spPr>
            <a:xfrm>
              <a:off x="4672433" y="469936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4" name="Parallelogram 13"/>
            <p:cNvSpPr/>
            <p:nvPr/>
          </p:nvSpPr>
          <p:spPr>
            <a:xfrm>
              <a:off x="5164407" y="469936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5" name="Parallelogram 14"/>
            <p:cNvSpPr/>
            <p:nvPr/>
          </p:nvSpPr>
          <p:spPr>
            <a:xfrm>
              <a:off x="5651975" y="466740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6" name="Parallelogram 15"/>
            <p:cNvSpPr/>
            <p:nvPr/>
          </p:nvSpPr>
          <p:spPr>
            <a:xfrm>
              <a:off x="6136821" y="466740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7" name="Parallelogram 16"/>
            <p:cNvSpPr/>
            <p:nvPr/>
          </p:nvSpPr>
          <p:spPr>
            <a:xfrm>
              <a:off x="6628795" y="466740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8" name="Parallelogram 17"/>
            <p:cNvSpPr/>
            <p:nvPr/>
          </p:nvSpPr>
          <p:spPr>
            <a:xfrm>
              <a:off x="7155348" y="460583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9" name="Parallelogram 18"/>
            <p:cNvSpPr/>
            <p:nvPr/>
          </p:nvSpPr>
          <p:spPr>
            <a:xfrm>
              <a:off x="7640194" y="460583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0" name="Parallelogram 19"/>
            <p:cNvSpPr/>
            <p:nvPr/>
          </p:nvSpPr>
          <p:spPr>
            <a:xfrm>
              <a:off x="8132168" y="460583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1" name="Parallelogram 20"/>
            <p:cNvSpPr/>
            <p:nvPr/>
          </p:nvSpPr>
          <p:spPr>
            <a:xfrm>
              <a:off x="8634509" y="461026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2" name="Parallelogram 21"/>
            <p:cNvSpPr/>
            <p:nvPr/>
          </p:nvSpPr>
          <p:spPr>
            <a:xfrm>
              <a:off x="9119355" y="461026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3" name="Parallelogram 22"/>
            <p:cNvSpPr/>
            <p:nvPr/>
          </p:nvSpPr>
          <p:spPr>
            <a:xfrm>
              <a:off x="9611329" y="461026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4" name="Parallelogram 23"/>
            <p:cNvSpPr/>
            <p:nvPr/>
          </p:nvSpPr>
          <p:spPr>
            <a:xfrm>
              <a:off x="1252313" y="2916190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5" name="Parallelogram 24"/>
            <p:cNvSpPr/>
            <p:nvPr/>
          </p:nvSpPr>
          <p:spPr>
            <a:xfrm>
              <a:off x="1737159" y="2916190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6" name="Parallelogram 25"/>
            <p:cNvSpPr/>
            <p:nvPr/>
          </p:nvSpPr>
          <p:spPr>
            <a:xfrm>
              <a:off x="2229133" y="2916190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7" name="Parallelogram 26"/>
            <p:cNvSpPr/>
            <p:nvPr/>
          </p:nvSpPr>
          <p:spPr>
            <a:xfrm>
              <a:off x="2749660" y="2925274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8" name="Parallelogram 27"/>
            <p:cNvSpPr/>
            <p:nvPr/>
          </p:nvSpPr>
          <p:spPr>
            <a:xfrm>
              <a:off x="3234506" y="2925274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9" name="Parallelogram 28"/>
            <p:cNvSpPr/>
            <p:nvPr/>
          </p:nvSpPr>
          <p:spPr>
            <a:xfrm>
              <a:off x="3726480" y="2925274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30" name="Parallelogram 29"/>
            <p:cNvSpPr/>
            <p:nvPr/>
          </p:nvSpPr>
          <p:spPr>
            <a:xfrm>
              <a:off x="4178367" y="2925507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31" name="Parallelogram 30"/>
            <p:cNvSpPr/>
            <p:nvPr/>
          </p:nvSpPr>
          <p:spPr>
            <a:xfrm>
              <a:off x="4663213" y="2925507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32" name="Parallelogram 31"/>
            <p:cNvSpPr/>
            <p:nvPr/>
          </p:nvSpPr>
          <p:spPr>
            <a:xfrm>
              <a:off x="5155187" y="2925507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33" name="Parallelogram 32"/>
            <p:cNvSpPr/>
            <p:nvPr/>
          </p:nvSpPr>
          <p:spPr>
            <a:xfrm>
              <a:off x="5642755" y="2922311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34" name="Parallelogram 33"/>
            <p:cNvSpPr/>
            <p:nvPr/>
          </p:nvSpPr>
          <p:spPr>
            <a:xfrm>
              <a:off x="6127601" y="2922311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35" name="Parallelogram 34"/>
            <p:cNvSpPr/>
            <p:nvPr/>
          </p:nvSpPr>
          <p:spPr>
            <a:xfrm>
              <a:off x="6619575" y="2922311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36" name="Parallelogram 35"/>
            <p:cNvSpPr/>
            <p:nvPr/>
          </p:nvSpPr>
          <p:spPr>
            <a:xfrm>
              <a:off x="7146128" y="2921764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37" name="Parallelogram 36"/>
            <p:cNvSpPr/>
            <p:nvPr/>
          </p:nvSpPr>
          <p:spPr>
            <a:xfrm>
              <a:off x="7630974" y="2921764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38" name="Parallelogram 37"/>
            <p:cNvSpPr/>
            <p:nvPr/>
          </p:nvSpPr>
          <p:spPr>
            <a:xfrm>
              <a:off x="8122948" y="2921764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39" name="Parallelogram 38"/>
            <p:cNvSpPr/>
            <p:nvPr/>
          </p:nvSpPr>
          <p:spPr>
            <a:xfrm>
              <a:off x="8625289" y="2922207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40" name="Parallelogram 39"/>
            <p:cNvSpPr/>
            <p:nvPr/>
          </p:nvSpPr>
          <p:spPr>
            <a:xfrm>
              <a:off x="9110135" y="2922207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41" name="Parallelogram 40"/>
            <p:cNvSpPr/>
            <p:nvPr/>
          </p:nvSpPr>
          <p:spPr>
            <a:xfrm>
              <a:off x="9602109" y="2922207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42" name="Parallelogram 41"/>
            <p:cNvSpPr/>
            <p:nvPr/>
          </p:nvSpPr>
          <p:spPr>
            <a:xfrm>
              <a:off x="10061879" y="2922650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43" name="Parallelogram 42"/>
            <p:cNvSpPr/>
            <p:nvPr/>
          </p:nvSpPr>
          <p:spPr>
            <a:xfrm>
              <a:off x="10068286" y="461130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44" name="Parallelogram 43"/>
            <p:cNvSpPr/>
            <p:nvPr/>
          </p:nvSpPr>
          <p:spPr>
            <a:xfrm>
              <a:off x="10510307" y="471217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45" name="Parallelogram 44"/>
            <p:cNvSpPr/>
            <p:nvPr/>
          </p:nvSpPr>
          <p:spPr>
            <a:xfrm>
              <a:off x="10494039" y="2920797"/>
              <a:ext cx="306917" cy="318314"/>
            </a:xfrm>
            <a:prstGeom prst="parallelogram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1243822" y="3542620"/>
            <a:ext cx="9573402" cy="2785989"/>
            <a:chOff x="1243822" y="3542620"/>
            <a:chExt cx="9573402" cy="2785989"/>
          </a:xfrm>
        </p:grpSpPr>
        <p:sp>
          <p:nvSpPr>
            <p:cNvPr id="47" name="Rectangle 46"/>
            <p:cNvSpPr/>
            <p:nvPr/>
          </p:nvSpPr>
          <p:spPr>
            <a:xfrm>
              <a:off x="1243822" y="3542620"/>
              <a:ext cx="9573402" cy="27859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917152" y="4166893"/>
              <a:ext cx="6764867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sz="4400" dirty="0" smtClean="0">
                  <a:latin typeface="Cooper Black" panose="0208090404030B020404" pitchFamily="18" charset="0"/>
                </a:rPr>
                <a:t>DALAM PROSES PELUPUSAN</a:t>
              </a:r>
              <a:endParaRPr lang="en-MY" sz="4400" dirty="0">
                <a:latin typeface="Cooper Black" panose="0208090404030B020404" pitchFamily="18" charset="0"/>
              </a:endParaRPr>
            </a:p>
          </p:txBody>
        </p:sp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46335" y="3696019"/>
              <a:ext cx="2570586" cy="24220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8454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3452" y="65650"/>
            <a:ext cx="5964950" cy="3048001"/>
            <a:chOff x="63452" y="65650"/>
            <a:chExt cx="5964950" cy="3048001"/>
          </a:xfrm>
        </p:grpSpPr>
        <p:grpSp>
          <p:nvGrpSpPr>
            <p:cNvPr id="10" name="Group 9"/>
            <p:cNvGrpSpPr/>
            <p:nvPr/>
          </p:nvGrpSpPr>
          <p:grpSpPr>
            <a:xfrm>
              <a:off x="63452" y="65650"/>
              <a:ext cx="5898906" cy="3048001"/>
              <a:chOff x="562709" y="1087902"/>
              <a:chExt cx="5898906" cy="3048001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562709" y="1087903"/>
                <a:ext cx="5898906" cy="3048000"/>
              </a:xfrm>
              <a:prstGeom prst="rect">
                <a:avLst/>
              </a:prstGeom>
              <a:solidFill>
                <a:srgbClr val="BBE7F1"/>
              </a:solidFill>
            </p:spPr>
            <p:txBody>
              <a:bodyPr wrap="square" rtlCol="0">
                <a:spAutoFit/>
              </a:bodyPr>
              <a:lstStyle/>
              <a:p>
                <a:endParaRPr lang="en-MY" dirty="0"/>
              </a:p>
            </p:txBody>
          </p:sp>
          <p:pic>
            <p:nvPicPr>
              <p:cNvPr id="4" name="Picture 3" descr="Speeding Light: Save Water, Save Petrol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42264" y="1087902"/>
                <a:ext cx="2419350" cy="3048000"/>
              </a:xfrm>
              <a:prstGeom prst="rect">
                <a:avLst/>
              </a:prstGeom>
            </p:spPr>
          </p:pic>
          <p:sp>
            <p:nvSpPr>
              <p:cNvPr id="6" name="Rectangle 5"/>
              <p:cNvSpPr/>
              <p:nvPr/>
            </p:nvSpPr>
            <p:spPr>
              <a:xfrm>
                <a:off x="788183" y="1265145"/>
                <a:ext cx="3610539" cy="64633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3600" b="1" cap="none" spc="50" dirty="0" smtClean="0">
                    <a:ln w="9525" cmpd="sng">
                      <a:solidFill>
                        <a:schemeClr val="accent1"/>
                      </a:solidFill>
                      <a:prstDash val="solid"/>
                    </a:ln>
                    <a:solidFill>
                      <a:srgbClr val="70AD47">
                        <a:tint val="1000"/>
                      </a:srgbClr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</a:rPr>
                  <a:t>HARGAILAH SAYA</a:t>
                </a:r>
                <a:endParaRPr lang="en-US" sz="36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336004" y="1911476"/>
                <a:ext cx="2408801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800" b="1" spc="50" dirty="0" smtClean="0">
                    <a:ln w="9525" cmpd="sng">
                      <a:solidFill>
                        <a:schemeClr val="accent1"/>
                      </a:solidFill>
                      <a:prstDash val="solid"/>
                    </a:ln>
                    <a:solidFill>
                      <a:schemeClr val="accent2">
                        <a:lumMod val="75000"/>
                      </a:schemeClr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</a:rPr>
                  <a:t>JIMATKAN AIR</a:t>
                </a:r>
                <a:endParaRPr lang="en-US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chemeClr val="accent2">
                      <a:lumMod val="75000"/>
                    </a:scheme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489915" y="2611938"/>
                <a:ext cx="2207079" cy="64633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3600" b="1" cap="none" spc="50" dirty="0" smtClean="0">
                    <a:ln w="9525" cmpd="sng">
                      <a:solidFill>
                        <a:schemeClr val="accent1"/>
                      </a:solidFill>
                      <a:prstDash val="solid"/>
                    </a:ln>
                    <a:solidFill>
                      <a:srgbClr val="0070C0"/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</a:rPr>
                  <a:t>VALUE ME</a:t>
                </a:r>
                <a:endParaRPr lang="en-US" sz="36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0070C0"/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472839" y="3258269"/>
                <a:ext cx="2135136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800" b="1" spc="50" dirty="0" smtClean="0">
                    <a:ln w="9525" cmpd="sng">
                      <a:solidFill>
                        <a:schemeClr val="accent1"/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</a:rPr>
                  <a:t>SAVE WATER</a:t>
                </a:r>
                <a:endParaRPr lang="en-US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FF0000"/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endParaRPr>
              </a:p>
            </p:txBody>
          </p:sp>
        </p:grp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7162" y="2044477"/>
              <a:ext cx="1261240" cy="1069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" name="Group 40"/>
          <p:cNvGrpSpPr/>
          <p:nvPr/>
        </p:nvGrpSpPr>
        <p:grpSpPr>
          <a:xfrm>
            <a:off x="6154467" y="65650"/>
            <a:ext cx="5964950" cy="3048001"/>
            <a:chOff x="63452" y="65650"/>
            <a:chExt cx="5964950" cy="3048001"/>
          </a:xfrm>
        </p:grpSpPr>
        <p:grpSp>
          <p:nvGrpSpPr>
            <p:cNvPr id="42" name="Group 41"/>
            <p:cNvGrpSpPr/>
            <p:nvPr/>
          </p:nvGrpSpPr>
          <p:grpSpPr>
            <a:xfrm>
              <a:off x="63452" y="65650"/>
              <a:ext cx="5898906" cy="3048001"/>
              <a:chOff x="562709" y="1087902"/>
              <a:chExt cx="5898906" cy="3048001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562709" y="1087903"/>
                <a:ext cx="5898906" cy="3048000"/>
              </a:xfrm>
              <a:prstGeom prst="rect">
                <a:avLst/>
              </a:prstGeom>
              <a:solidFill>
                <a:srgbClr val="BBE7F1"/>
              </a:solidFill>
            </p:spPr>
            <p:txBody>
              <a:bodyPr wrap="square" rtlCol="0">
                <a:spAutoFit/>
              </a:bodyPr>
              <a:lstStyle/>
              <a:p>
                <a:endParaRPr lang="en-MY" dirty="0"/>
              </a:p>
            </p:txBody>
          </p:sp>
          <p:pic>
            <p:nvPicPr>
              <p:cNvPr id="45" name="Picture 44" descr="Speeding Light: Save Water, Save Petrol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42264" y="1087902"/>
                <a:ext cx="2419350" cy="3048000"/>
              </a:xfrm>
              <a:prstGeom prst="rect">
                <a:avLst/>
              </a:prstGeom>
            </p:spPr>
          </p:pic>
          <p:sp>
            <p:nvSpPr>
              <p:cNvPr id="46" name="Rectangle 45"/>
              <p:cNvSpPr/>
              <p:nvPr/>
            </p:nvSpPr>
            <p:spPr>
              <a:xfrm>
                <a:off x="788183" y="1265145"/>
                <a:ext cx="3610539" cy="64633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3600" b="1" cap="none" spc="50" dirty="0" smtClean="0">
                    <a:ln w="9525" cmpd="sng">
                      <a:solidFill>
                        <a:schemeClr val="accent1"/>
                      </a:solidFill>
                      <a:prstDash val="solid"/>
                    </a:ln>
                    <a:solidFill>
                      <a:srgbClr val="70AD47">
                        <a:tint val="1000"/>
                      </a:srgbClr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</a:rPr>
                  <a:t>HARGAILAH SAYA</a:t>
                </a:r>
                <a:endParaRPr lang="en-US" sz="36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2336004" y="1911476"/>
                <a:ext cx="2408801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800" b="1" spc="50" dirty="0" smtClean="0">
                    <a:ln w="9525" cmpd="sng">
                      <a:solidFill>
                        <a:schemeClr val="accent1"/>
                      </a:solidFill>
                      <a:prstDash val="solid"/>
                    </a:ln>
                    <a:solidFill>
                      <a:schemeClr val="accent2">
                        <a:lumMod val="75000"/>
                      </a:schemeClr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</a:rPr>
                  <a:t>JIMATKAN AIR</a:t>
                </a:r>
                <a:endParaRPr lang="en-US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chemeClr val="accent2">
                      <a:lumMod val="75000"/>
                    </a:scheme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1489915" y="2611938"/>
                <a:ext cx="2207079" cy="64633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3600" b="1" cap="none" spc="50" dirty="0" smtClean="0">
                    <a:ln w="9525" cmpd="sng">
                      <a:solidFill>
                        <a:schemeClr val="accent1"/>
                      </a:solidFill>
                      <a:prstDash val="solid"/>
                    </a:ln>
                    <a:solidFill>
                      <a:srgbClr val="0070C0"/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</a:rPr>
                  <a:t>VALUE ME</a:t>
                </a:r>
                <a:endParaRPr lang="en-US" sz="36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0070C0"/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2472839" y="3258269"/>
                <a:ext cx="2135136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800" b="1" spc="50" dirty="0" smtClean="0">
                    <a:ln w="9525" cmpd="sng">
                      <a:solidFill>
                        <a:schemeClr val="accent1"/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</a:rPr>
                  <a:t>SAVE WATER</a:t>
                </a:r>
                <a:endParaRPr lang="en-US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FF0000"/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endParaRPr>
              </a:p>
            </p:txBody>
          </p:sp>
        </p:grpSp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7162" y="2044477"/>
              <a:ext cx="1261240" cy="1069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0" name="Group 49"/>
          <p:cNvGrpSpPr/>
          <p:nvPr/>
        </p:nvGrpSpPr>
        <p:grpSpPr>
          <a:xfrm>
            <a:off x="95033" y="3658367"/>
            <a:ext cx="5964950" cy="3048001"/>
            <a:chOff x="63452" y="65650"/>
            <a:chExt cx="5964950" cy="3048001"/>
          </a:xfrm>
        </p:grpSpPr>
        <p:grpSp>
          <p:nvGrpSpPr>
            <p:cNvPr id="51" name="Group 50"/>
            <p:cNvGrpSpPr/>
            <p:nvPr/>
          </p:nvGrpSpPr>
          <p:grpSpPr>
            <a:xfrm>
              <a:off x="63452" y="65650"/>
              <a:ext cx="5898906" cy="3048001"/>
              <a:chOff x="562709" y="1087902"/>
              <a:chExt cx="5898906" cy="3048001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562709" y="1087903"/>
                <a:ext cx="5898906" cy="3048000"/>
              </a:xfrm>
              <a:prstGeom prst="rect">
                <a:avLst/>
              </a:prstGeom>
              <a:solidFill>
                <a:srgbClr val="BBE7F1"/>
              </a:solidFill>
            </p:spPr>
            <p:txBody>
              <a:bodyPr wrap="square" rtlCol="0">
                <a:spAutoFit/>
              </a:bodyPr>
              <a:lstStyle/>
              <a:p>
                <a:endParaRPr lang="en-MY" dirty="0"/>
              </a:p>
            </p:txBody>
          </p:sp>
          <p:pic>
            <p:nvPicPr>
              <p:cNvPr id="54" name="Picture 53" descr="Speeding Light: Save Water, Save Petrol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42264" y="1087902"/>
                <a:ext cx="2419350" cy="3048000"/>
              </a:xfrm>
              <a:prstGeom prst="rect">
                <a:avLst/>
              </a:prstGeom>
            </p:spPr>
          </p:pic>
          <p:sp>
            <p:nvSpPr>
              <p:cNvPr id="55" name="Rectangle 54"/>
              <p:cNvSpPr/>
              <p:nvPr/>
            </p:nvSpPr>
            <p:spPr>
              <a:xfrm>
                <a:off x="788183" y="1265145"/>
                <a:ext cx="3610539" cy="64633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3600" b="1" cap="none" spc="50" dirty="0" smtClean="0">
                    <a:ln w="9525" cmpd="sng">
                      <a:solidFill>
                        <a:schemeClr val="accent1"/>
                      </a:solidFill>
                      <a:prstDash val="solid"/>
                    </a:ln>
                    <a:solidFill>
                      <a:srgbClr val="70AD47">
                        <a:tint val="1000"/>
                      </a:srgbClr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</a:rPr>
                  <a:t>HARGAILAH SAYA</a:t>
                </a:r>
                <a:endParaRPr lang="en-US" sz="36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2336004" y="1911476"/>
                <a:ext cx="2408801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800" b="1" spc="50" dirty="0" smtClean="0">
                    <a:ln w="9525" cmpd="sng">
                      <a:solidFill>
                        <a:schemeClr val="accent1"/>
                      </a:solidFill>
                      <a:prstDash val="solid"/>
                    </a:ln>
                    <a:solidFill>
                      <a:schemeClr val="accent2">
                        <a:lumMod val="75000"/>
                      </a:schemeClr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</a:rPr>
                  <a:t>JIMATKAN AIR</a:t>
                </a:r>
                <a:endParaRPr lang="en-US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chemeClr val="accent2">
                      <a:lumMod val="75000"/>
                    </a:scheme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489915" y="2611938"/>
                <a:ext cx="2207079" cy="64633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3600" b="1" cap="none" spc="50" dirty="0" smtClean="0">
                    <a:ln w="9525" cmpd="sng">
                      <a:solidFill>
                        <a:schemeClr val="accent1"/>
                      </a:solidFill>
                      <a:prstDash val="solid"/>
                    </a:ln>
                    <a:solidFill>
                      <a:srgbClr val="0070C0"/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</a:rPr>
                  <a:t>VALUE ME</a:t>
                </a:r>
                <a:endParaRPr lang="en-US" sz="36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0070C0"/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2472839" y="3258269"/>
                <a:ext cx="2135136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800" b="1" spc="50" dirty="0" smtClean="0">
                    <a:ln w="9525" cmpd="sng">
                      <a:solidFill>
                        <a:schemeClr val="accent1"/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</a:rPr>
                  <a:t>SAVE WATER</a:t>
                </a:r>
                <a:endParaRPr lang="en-US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FF0000"/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endParaRPr>
              </a:p>
            </p:txBody>
          </p:sp>
        </p:grpSp>
        <p:pic>
          <p:nvPicPr>
            <p:cNvPr id="52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35581" y="2044477"/>
              <a:ext cx="1292821" cy="1069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9" name="Group 58"/>
          <p:cNvGrpSpPr/>
          <p:nvPr/>
        </p:nvGrpSpPr>
        <p:grpSpPr>
          <a:xfrm>
            <a:off x="6219413" y="3658367"/>
            <a:ext cx="5964950" cy="3048001"/>
            <a:chOff x="63452" y="65650"/>
            <a:chExt cx="5964950" cy="3048001"/>
          </a:xfrm>
        </p:grpSpPr>
        <p:grpSp>
          <p:nvGrpSpPr>
            <p:cNvPr id="60" name="Group 59"/>
            <p:cNvGrpSpPr/>
            <p:nvPr/>
          </p:nvGrpSpPr>
          <p:grpSpPr>
            <a:xfrm>
              <a:off x="63452" y="65650"/>
              <a:ext cx="5898906" cy="3048001"/>
              <a:chOff x="562709" y="1087902"/>
              <a:chExt cx="5898906" cy="3048001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562709" y="1087903"/>
                <a:ext cx="5898906" cy="3048000"/>
              </a:xfrm>
              <a:prstGeom prst="rect">
                <a:avLst/>
              </a:prstGeom>
              <a:solidFill>
                <a:srgbClr val="BBE7F1"/>
              </a:solidFill>
            </p:spPr>
            <p:txBody>
              <a:bodyPr wrap="square" rtlCol="0">
                <a:spAutoFit/>
              </a:bodyPr>
              <a:lstStyle/>
              <a:p>
                <a:endParaRPr lang="en-MY" dirty="0"/>
              </a:p>
            </p:txBody>
          </p:sp>
          <p:pic>
            <p:nvPicPr>
              <p:cNvPr id="63" name="Picture 62" descr="Speeding Light: Save Water, Save Petrol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42264" y="1087902"/>
                <a:ext cx="2419350" cy="3048000"/>
              </a:xfrm>
              <a:prstGeom prst="rect">
                <a:avLst/>
              </a:prstGeom>
            </p:spPr>
          </p:pic>
          <p:sp>
            <p:nvSpPr>
              <p:cNvPr id="64" name="Rectangle 63"/>
              <p:cNvSpPr/>
              <p:nvPr/>
            </p:nvSpPr>
            <p:spPr>
              <a:xfrm>
                <a:off x="788183" y="1265145"/>
                <a:ext cx="3610539" cy="64633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3600" b="1" cap="none" spc="50" dirty="0" smtClean="0">
                    <a:ln w="9525" cmpd="sng">
                      <a:solidFill>
                        <a:schemeClr val="accent1"/>
                      </a:solidFill>
                      <a:prstDash val="solid"/>
                    </a:ln>
                    <a:solidFill>
                      <a:srgbClr val="70AD47">
                        <a:tint val="1000"/>
                      </a:srgbClr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</a:rPr>
                  <a:t>HARGAILAH SAYA</a:t>
                </a:r>
                <a:endParaRPr lang="en-US" sz="36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2336004" y="1911476"/>
                <a:ext cx="2408801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800" b="1" spc="50" dirty="0" smtClean="0">
                    <a:ln w="9525" cmpd="sng">
                      <a:solidFill>
                        <a:schemeClr val="accent1"/>
                      </a:solidFill>
                      <a:prstDash val="solid"/>
                    </a:ln>
                    <a:solidFill>
                      <a:schemeClr val="accent2">
                        <a:lumMod val="75000"/>
                      </a:schemeClr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</a:rPr>
                  <a:t>JIMATKAN AIR</a:t>
                </a:r>
                <a:endParaRPr lang="en-US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chemeClr val="accent2">
                      <a:lumMod val="75000"/>
                    </a:scheme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1489915" y="2611938"/>
                <a:ext cx="2207079" cy="64633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3600" b="1" cap="none" spc="50" dirty="0" smtClean="0">
                    <a:ln w="9525" cmpd="sng">
                      <a:solidFill>
                        <a:schemeClr val="accent1"/>
                      </a:solidFill>
                      <a:prstDash val="solid"/>
                    </a:ln>
                    <a:solidFill>
                      <a:srgbClr val="0070C0"/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</a:rPr>
                  <a:t>VALUE ME</a:t>
                </a:r>
                <a:endParaRPr lang="en-US" sz="36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0070C0"/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2472839" y="3258269"/>
                <a:ext cx="2135136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800" b="1" spc="50" dirty="0" smtClean="0">
                    <a:ln w="9525" cmpd="sng">
                      <a:solidFill>
                        <a:schemeClr val="accent1"/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</a:rPr>
                  <a:t>SAVE WATER</a:t>
                </a:r>
                <a:endParaRPr lang="en-US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FF0000"/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endParaRPr>
              </a:p>
            </p:txBody>
          </p:sp>
        </p:grpSp>
        <p:pic>
          <p:nvPicPr>
            <p:cNvPr id="61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7162" y="2044477"/>
              <a:ext cx="1261240" cy="1069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96939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714466" y="523287"/>
            <a:ext cx="4951829" cy="2481898"/>
            <a:chOff x="714466" y="523287"/>
            <a:chExt cx="4951829" cy="2481898"/>
          </a:xfrm>
        </p:grpSpPr>
        <p:grpSp>
          <p:nvGrpSpPr>
            <p:cNvPr id="12" name="Group 11"/>
            <p:cNvGrpSpPr/>
            <p:nvPr/>
          </p:nvGrpSpPr>
          <p:grpSpPr>
            <a:xfrm>
              <a:off x="714466" y="523287"/>
              <a:ext cx="4951829" cy="2481898"/>
              <a:chOff x="714466" y="523287"/>
              <a:chExt cx="4951829" cy="2481898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714466" y="523287"/>
                <a:ext cx="4951829" cy="241407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6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6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  <p:pic>
            <p:nvPicPr>
              <p:cNvPr id="4" name="Picture 3" descr="energyruns - Subscription Expired"/>
              <p:cNvPicPr>
                <a:picLocks noChangeAspect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67001" y="1668886"/>
                <a:ext cx="1133621" cy="1336299"/>
              </a:xfrm>
              <a:prstGeom prst="rect">
                <a:avLst/>
              </a:prstGeom>
            </p:spPr>
          </p:pic>
          <p:pic>
            <p:nvPicPr>
              <p:cNvPr id="5" name="Picture 4" descr="Light Bulb On by palomaironique - Light Bulb On - Ampoule électrique ...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50083" y="1525680"/>
                <a:ext cx="1122767" cy="1392579"/>
              </a:xfrm>
              <a:prstGeom prst="rect">
                <a:avLst/>
              </a:prstGeom>
            </p:spPr>
          </p:pic>
          <p:pic>
            <p:nvPicPr>
              <p:cNvPr id="6" name="Picture 5" descr="bulb idea by mehdiunkut traditional art drawings still life light bulb ...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FEFEFE"/>
                  </a:clrFrom>
                  <a:clrTo>
                    <a:srgbClr val="FEFEFE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25587" y="1727675"/>
                <a:ext cx="903228" cy="1162448"/>
              </a:xfrm>
              <a:prstGeom prst="rect">
                <a:avLst/>
              </a:prstGeom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1475879" y="534687"/>
                <a:ext cx="342900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MY" sz="24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auhaus 93" panose="04030905020B02020C02" pitchFamily="82" charset="0"/>
                  </a:rPr>
                  <a:t>JIMAT</a:t>
                </a:r>
              </a:p>
              <a:p>
                <a:pPr algn="ctr"/>
                <a:r>
                  <a:rPr lang="en-MY" sz="24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auhaus 93" panose="04030905020B02020C02" pitchFamily="82" charset="0"/>
                  </a:rPr>
                  <a:t>ELEKTRIK</a:t>
                </a:r>
              </a:p>
              <a:p>
                <a:pPr algn="ctr"/>
                <a:r>
                  <a:rPr lang="en-MY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auhaus 93" panose="04030905020B02020C02" pitchFamily="82" charset="0"/>
                  </a:rPr>
                  <a:t>JAMIN KESEJAHTERAAN</a:t>
                </a:r>
                <a:endParaRPr lang="en-MY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uhaus 93" panose="04030905020B02020C02" pitchFamily="82" charset="0"/>
                </a:endParaRPr>
              </a:p>
            </p:txBody>
          </p:sp>
        </p:grpSp>
        <p:pic>
          <p:nvPicPr>
            <p:cNvPr id="35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4400" y="523287"/>
              <a:ext cx="941893" cy="845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" name="Group 40"/>
          <p:cNvGrpSpPr/>
          <p:nvPr/>
        </p:nvGrpSpPr>
        <p:grpSpPr>
          <a:xfrm>
            <a:off x="6625597" y="427937"/>
            <a:ext cx="4951829" cy="2481898"/>
            <a:chOff x="714466" y="523287"/>
            <a:chExt cx="4951829" cy="2481898"/>
          </a:xfrm>
        </p:grpSpPr>
        <p:grpSp>
          <p:nvGrpSpPr>
            <p:cNvPr id="42" name="Group 41"/>
            <p:cNvGrpSpPr/>
            <p:nvPr/>
          </p:nvGrpSpPr>
          <p:grpSpPr>
            <a:xfrm>
              <a:off x="714466" y="523287"/>
              <a:ext cx="4951829" cy="2481898"/>
              <a:chOff x="714466" y="523287"/>
              <a:chExt cx="4951829" cy="2481898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714466" y="523287"/>
                <a:ext cx="4951829" cy="241407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6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6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  <p:pic>
            <p:nvPicPr>
              <p:cNvPr id="45" name="Picture 44" descr="energyruns - Subscription Expired"/>
              <p:cNvPicPr>
                <a:picLocks noChangeAspect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67001" y="1668886"/>
                <a:ext cx="1133621" cy="1336299"/>
              </a:xfrm>
              <a:prstGeom prst="rect">
                <a:avLst/>
              </a:prstGeom>
            </p:spPr>
          </p:pic>
          <p:pic>
            <p:nvPicPr>
              <p:cNvPr id="46" name="Picture 45" descr="Light Bulb On by palomaironique - Light Bulb On - Ampoule électrique ...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50083" y="1525680"/>
                <a:ext cx="1122767" cy="1392579"/>
              </a:xfrm>
              <a:prstGeom prst="rect">
                <a:avLst/>
              </a:prstGeom>
            </p:spPr>
          </p:pic>
          <p:pic>
            <p:nvPicPr>
              <p:cNvPr id="47" name="Picture 46" descr="bulb idea by mehdiunkut traditional art drawings still life light bulb ...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FEFEFE"/>
                  </a:clrFrom>
                  <a:clrTo>
                    <a:srgbClr val="FEFEFE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25587" y="1727675"/>
                <a:ext cx="903228" cy="1162448"/>
              </a:xfrm>
              <a:prstGeom prst="rect">
                <a:avLst/>
              </a:prstGeom>
            </p:spPr>
          </p:pic>
          <p:sp>
            <p:nvSpPr>
              <p:cNvPr id="48" name="TextBox 47"/>
              <p:cNvSpPr txBox="1"/>
              <p:nvPr/>
            </p:nvSpPr>
            <p:spPr>
              <a:xfrm>
                <a:off x="1475879" y="534687"/>
                <a:ext cx="342900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MY" sz="24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auhaus 93" panose="04030905020B02020C02" pitchFamily="82" charset="0"/>
                  </a:rPr>
                  <a:t>JIMAT</a:t>
                </a:r>
              </a:p>
              <a:p>
                <a:pPr algn="ctr"/>
                <a:r>
                  <a:rPr lang="en-MY" sz="24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auhaus 93" panose="04030905020B02020C02" pitchFamily="82" charset="0"/>
                  </a:rPr>
                  <a:t>ELEKTRIK</a:t>
                </a:r>
              </a:p>
              <a:p>
                <a:pPr algn="ctr"/>
                <a:r>
                  <a:rPr lang="en-MY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auhaus 93" panose="04030905020B02020C02" pitchFamily="82" charset="0"/>
                  </a:rPr>
                  <a:t>JAMIN KESEJAHTERAAN</a:t>
                </a:r>
                <a:endParaRPr lang="en-MY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uhaus 93" panose="04030905020B02020C02" pitchFamily="82" charset="0"/>
                </a:endParaRPr>
              </a:p>
            </p:txBody>
          </p:sp>
        </p:grpSp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1691" y="523287"/>
              <a:ext cx="984602" cy="845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9" name="Group 48"/>
          <p:cNvGrpSpPr/>
          <p:nvPr/>
        </p:nvGrpSpPr>
        <p:grpSpPr>
          <a:xfrm>
            <a:off x="714466" y="3909252"/>
            <a:ext cx="4951829" cy="2481898"/>
            <a:chOff x="714466" y="523287"/>
            <a:chExt cx="4951829" cy="2481898"/>
          </a:xfrm>
        </p:grpSpPr>
        <p:grpSp>
          <p:nvGrpSpPr>
            <p:cNvPr id="50" name="Group 49"/>
            <p:cNvGrpSpPr/>
            <p:nvPr/>
          </p:nvGrpSpPr>
          <p:grpSpPr>
            <a:xfrm>
              <a:off x="714466" y="523287"/>
              <a:ext cx="4951829" cy="2481898"/>
              <a:chOff x="714466" y="523287"/>
              <a:chExt cx="4951829" cy="2481898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714466" y="523287"/>
                <a:ext cx="4951829" cy="241407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6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6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  <p:pic>
            <p:nvPicPr>
              <p:cNvPr id="53" name="Picture 52" descr="energyruns - Subscription Expired"/>
              <p:cNvPicPr>
                <a:picLocks noChangeAspect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67001" y="1668886"/>
                <a:ext cx="1133621" cy="1336299"/>
              </a:xfrm>
              <a:prstGeom prst="rect">
                <a:avLst/>
              </a:prstGeom>
            </p:spPr>
          </p:pic>
          <p:pic>
            <p:nvPicPr>
              <p:cNvPr id="54" name="Picture 53" descr="Light Bulb On by palomaironique - Light Bulb On - Ampoule électrique ...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50083" y="1525680"/>
                <a:ext cx="1122767" cy="1392579"/>
              </a:xfrm>
              <a:prstGeom prst="rect">
                <a:avLst/>
              </a:prstGeom>
            </p:spPr>
          </p:pic>
          <p:pic>
            <p:nvPicPr>
              <p:cNvPr id="55" name="Picture 54" descr="bulb idea by mehdiunkut traditional art drawings still life light bulb ...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FEFEFE"/>
                  </a:clrFrom>
                  <a:clrTo>
                    <a:srgbClr val="FEFEFE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25587" y="1727675"/>
                <a:ext cx="903228" cy="1162448"/>
              </a:xfrm>
              <a:prstGeom prst="rect">
                <a:avLst/>
              </a:prstGeom>
            </p:spPr>
          </p:pic>
          <p:sp>
            <p:nvSpPr>
              <p:cNvPr id="56" name="TextBox 55"/>
              <p:cNvSpPr txBox="1"/>
              <p:nvPr/>
            </p:nvSpPr>
            <p:spPr>
              <a:xfrm>
                <a:off x="1475879" y="534687"/>
                <a:ext cx="342900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MY" sz="24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auhaus 93" panose="04030905020B02020C02" pitchFamily="82" charset="0"/>
                  </a:rPr>
                  <a:t>JIMAT</a:t>
                </a:r>
              </a:p>
              <a:p>
                <a:pPr algn="ctr"/>
                <a:r>
                  <a:rPr lang="en-MY" sz="24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auhaus 93" panose="04030905020B02020C02" pitchFamily="82" charset="0"/>
                  </a:rPr>
                  <a:t>ELEKTRIK</a:t>
                </a:r>
              </a:p>
              <a:p>
                <a:pPr algn="ctr"/>
                <a:r>
                  <a:rPr lang="en-MY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auhaus 93" panose="04030905020B02020C02" pitchFamily="82" charset="0"/>
                  </a:rPr>
                  <a:t>JAMIN KESEJAHTERAAN</a:t>
                </a:r>
                <a:endParaRPr lang="en-MY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uhaus 93" panose="04030905020B02020C02" pitchFamily="82" charset="0"/>
                </a:endParaRPr>
              </a:p>
            </p:txBody>
          </p:sp>
        </p:grpSp>
        <p:pic>
          <p:nvPicPr>
            <p:cNvPr id="51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4400" y="523287"/>
              <a:ext cx="941893" cy="845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7" name="Group 56"/>
          <p:cNvGrpSpPr/>
          <p:nvPr/>
        </p:nvGrpSpPr>
        <p:grpSpPr>
          <a:xfrm>
            <a:off x="6691932" y="3861168"/>
            <a:ext cx="4951829" cy="2481898"/>
            <a:chOff x="714466" y="523287"/>
            <a:chExt cx="4951829" cy="2481898"/>
          </a:xfrm>
        </p:grpSpPr>
        <p:grpSp>
          <p:nvGrpSpPr>
            <p:cNvPr id="58" name="Group 57"/>
            <p:cNvGrpSpPr/>
            <p:nvPr/>
          </p:nvGrpSpPr>
          <p:grpSpPr>
            <a:xfrm>
              <a:off x="714466" y="523287"/>
              <a:ext cx="4951829" cy="2481898"/>
              <a:chOff x="714466" y="523287"/>
              <a:chExt cx="4951829" cy="2481898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714466" y="523287"/>
                <a:ext cx="4951829" cy="241407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6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6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  <p:pic>
            <p:nvPicPr>
              <p:cNvPr id="61" name="Picture 60" descr="energyruns - Subscription Expired"/>
              <p:cNvPicPr>
                <a:picLocks noChangeAspect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67001" y="1668886"/>
                <a:ext cx="1133621" cy="1336299"/>
              </a:xfrm>
              <a:prstGeom prst="rect">
                <a:avLst/>
              </a:prstGeom>
            </p:spPr>
          </p:pic>
          <p:pic>
            <p:nvPicPr>
              <p:cNvPr id="62" name="Picture 61" descr="Light Bulb On by palomaironique - Light Bulb On - Ampoule électrique ...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50083" y="1525680"/>
                <a:ext cx="1122767" cy="1392579"/>
              </a:xfrm>
              <a:prstGeom prst="rect">
                <a:avLst/>
              </a:prstGeom>
            </p:spPr>
          </p:pic>
          <p:pic>
            <p:nvPicPr>
              <p:cNvPr id="63" name="Picture 62" descr="bulb idea by mehdiunkut traditional art drawings still life light bulb ...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FEFEFE"/>
                  </a:clrFrom>
                  <a:clrTo>
                    <a:srgbClr val="FEFEFE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25587" y="1727675"/>
                <a:ext cx="903228" cy="1162448"/>
              </a:xfrm>
              <a:prstGeom prst="rect">
                <a:avLst/>
              </a:prstGeom>
            </p:spPr>
          </p:pic>
          <p:sp>
            <p:nvSpPr>
              <p:cNvPr id="64" name="TextBox 63"/>
              <p:cNvSpPr txBox="1"/>
              <p:nvPr/>
            </p:nvSpPr>
            <p:spPr>
              <a:xfrm>
                <a:off x="1475879" y="534687"/>
                <a:ext cx="342900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MY" sz="24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auhaus 93" panose="04030905020B02020C02" pitchFamily="82" charset="0"/>
                  </a:rPr>
                  <a:t>JIMAT</a:t>
                </a:r>
              </a:p>
              <a:p>
                <a:pPr algn="ctr"/>
                <a:r>
                  <a:rPr lang="en-MY" sz="24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auhaus 93" panose="04030905020B02020C02" pitchFamily="82" charset="0"/>
                  </a:rPr>
                  <a:t>ELEKTRIK</a:t>
                </a:r>
              </a:p>
              <a:p>
                <a:pPr algn="ctr"/>
                <a:r>
                  <a:rPr lang="en-MY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auhaus 93" panose="04030905020B02020C02" pitchFamily="82" charset="0"/>
                  </a:rPr>
                  <a:t>JAMIN KESEJAHTERAAN</a:t>
                </a:r>
                <a:endParaRPr lang="en-MY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uhaus 93" panose="04030905020B02020C02" pitchFamily="82" charset="0"/>
                </a:endParaRPr>
              </a:p>
            </p:txBody>
          </p:sp>
        </p:grpSp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7467" y="523287"/>
              <a:ext cx="958826" cy="845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045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887726" y="544759"/>
            <a:ext cx="4951829" cy="6018190"/>
            <a:chOff x="714466" y="523287"/>
            <a:chExt cx="4951829" cy="6018190"/>
          </a:xfrm>
        </p:grpSpPr>
        <p:sp>
          <p:nvSpPr>
            <p:cNvPr id="18" name="Rectangle 17"/>
            <p:cNvSpPr/>
            <p:nvPr/>
          </p:nvSpPr>
          <p:spPr>
            <a:xfrm>
              <a:off x="714466" y="523287"/>
              <a:ext cx="4951829" cy="601819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475879" y="534687"/>
              <a:ext cx="342900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uhaus 93" panose="04030905020B02020C02" pitchFamily="82" charset="0"/>
                </a:rPr>
                <a:t>ADAKAH ANDA YANG TERAKHIR KELUAR DARI PEJABAT INI?</a:t>
              </a:r>
              <a:endParaRPr lang="en-MY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anose="04030905020B02020C02" pitchFamily="82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10827" y="1938158"/>
              <a:ext cx="3429001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Sila pastikan </a:t>
              </a: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bahawa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:</a:t>
              </a:r>
            </a:p>
            <a:p>
              <a:pPr marL="457200" indent="-457200">
                <a:buAutoNum type="arabicPeriod"/>
              </a:pP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Suis lampu dan </a:t>
              </a: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penghawa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 </a:t>
              </a: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dingin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 </a:t>
              </a: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telah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 </a:t>
              </a: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dimatikan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.</a:t>
              </a:r>
            </a:p>
            <a:p>
              <a:pPr marL="457200" indent="-457200">
                <a:buAutoNum type="arabicPeriod"/>
              </a:pP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Pintu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 </a:t>
              </a: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setiap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 </a:t>
              </a: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bilik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 </a:t>
              </a: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telah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 </a:t>
              </a: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ditutupkan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.</a:t>
              </a:r>
            </a:p>
            <a:p>
              <a:pPr marL="457200" indent="-457200">
                <a:buAutoNum type="arabicPeriod"/>
              </a:pP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Pintu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 </a:t>
              </a: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utama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 </a:t>
              </a: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dikunci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.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044388" y="4747648"/>
              <a:ext cx="395425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uhaus 93" panose="04030905020B02020C02" pitchFamily="82" charset="0"/>
                </a:rPr>
                <a:t>KESELAMATAN PEJABAT</a:t>
              </a:r>
            </a:p>
            <a:p>
              <a:pPr algn="ctr"/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uhaus 93" panose="04030905020B02020C02" pitchFamily="82" charset="0"/>
                </a:rPr>
                <a:t>TANGGUNGJAWAB BERSAMA</a:t>
              </a:r>
              <a:endParaRPr lang="en-MY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anose="04030905020B02020C02" pitchFamily="82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94993" y="5582029"/>
              <a:ext cx="395425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uhaus 93" panose="04030905020B02020C02" pitchFamily="82" charset="0"/>
                </a:rPr>
                <a:t>TERIMA KASIH ATAS KEPRIHATINAN ANDA</a:t>
              </a:r>
              <a:endParaRPr lang="en-MY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anose="04030905020B02020C02" pitchFamily="82" charset="0"/>
              </a:endParaRPr>
            </a:p>
          </p:txBody>
        </p:sp>
        <p:pic>
          <p:nvPicPr>
            <p:cNvPr id="23" name="Picture 22" descr="external image glossy-light-bulb.jpg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2600000" flipH="1">
              <a:off x="3869654" y="1599113"/>
              <a:ext cx="1683918" cy="1347134"/>
            </a:xfrm>
            <a:prstGeom prst="rect">
              <a:avLst/>
            </a:prstGeom>
          </p:spPr>
        </p:pic>
        <p:pic>
          <p:nvPicPr>
            <p:cNvPr id="24" name="Picture 23" descr="Car key by padilhaum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0188" y="3149887"/>
              <a:ext cx="1562850" cy="1105065"/>
            </a:xfrm>
            <a:prstGeom prst="rect">
              <a:avLst/>
            </a:prstGeom>
          </p:spPr>
        </p:pic>
      </p:grp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867" y="5659448"/>
            <a:ext cx="1166355" cy="95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6707046" y="496813"/>
            <a:ext cx="4951829" cy="6018190"/>
            <a:chOff x="714466" y="523287"/>
            <a:chExt cx="4951829" cy="6018190"/>
          </a:xfrm>
        </p:grpSpPr>
        <p:sp>
          <p:nvSpPr>
            <p:cNvPr id="26" name="Rectangle 25"/>
            <p:cNvSpPr/>
            <p:nvPr/>
          </p:nvSpPr>
          <p:spPr>
            <a:xfrm>
              <a:off x="714466" y="523287"/>
              <a:ext cx="4951829" cy="601819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475879" y="534687"/>
              <a:ext cx="342900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uhaus 93" panose="04030905020B02020C02" pitchFamily="82" charset="0"/>
                </a:rPr>
                <a:t>ADAKAH ANDA YANG TERAKHIR KELUAR DARI PEJABAT INI?</a:t>
              </a:r>
              <a:endParaRPr lang="en-MY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anose="04030905020B02020C02" pitchFamily="82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10827" y="1938158"/>
              <a:ext cx="3429001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Sila pastikan </a:t>
              </a: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bahawa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:</a:t>
              </a:r>
            </a:p>
            <a:p>
              <a:pPr marL="457200" indent="-457200">
                <a:buAutoNum type="arabicPeriod"/>
              </a:pP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Suis lampu dan </a:t>
              </a: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penghawa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 </a:t>
              </a: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dingin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 </a:t>
              </a: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telah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 </a:t>
              </a: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dimatikan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.</a:t>
              </a:r>
            </a:p>
            <a:p>
              <a:pPr marL="457200" indent="-457200">
                <a:buAutoNum type="arabicPeriod"/>
              </a:pP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Pintu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 </a:t>
              </a: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setiap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 </a:t>
              </a: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bilik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 </a:t>
              </a: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telah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 </a:t>
              </a: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ditutupkan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.</a:t>
              </a:r>
            </a:p>
            <a:p>
              <a:pPr marL="457200" indent="-457200">
                <a:buAutoNum type="arabicPeriod"/>
              </a:pP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Pintu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 </a:t>
              </a: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utama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 </a:t>
              </a:r>
              <a:r>
                <a:rPr lang="en-MY" sz="2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dikunci</a:t>
              </a:r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.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044388" y="4747648"/>
              <a:ext cx="395425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uhaus 93" panose="04030905020B02020C02" pitchFamily="82" charset="0"/>
                </a:rPr>
                <a:t>KESELAMATAN PEJABAT</a:t>
              </a:r>
            </a:p>
            <a:p>
              <a:pPr algn="ctr"/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uhaus 93" panose="04030905020B02020C02" pitchFamily="82" charset="0"/>
                </a:rPr>
                <a:t>TANGGUNGJAWAB BERSAMA</a:t>
              </a:r>
              <a:endParaRPr lang="en-MY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anose="04030905020B02020C02" pitchFamily="82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94993" y="5582029"/>
              <a:ext cx="395425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uhaus 93" panose="04030905020B02020C02" pitchFamily="82" charset="0"/>
                </a:rPr>
                <a:t>TERIMA KASIH ATAS KEPRIHATINAN ANDA</a:t>
              </a:r>
              <a:endParaRPr lang="en-MY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anose="04030905020B02020C02" pitchFamily="82" charset="0"/>
              </a:endParaRPr>
            </a:p>
          </p:txBody>
        </p:sp>
        <p:pic>
          <p:nvPicPr>
            <p:cNvPr id="41" name="Picture 40" descr="external image glossy-light-bulb.jpg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2600000" flipH="1">
              <a:off x="3869654" y="1599113"/>
              <a:ext cx="1683918" cy="1347134"/>
            </a:xfrm>
            <a:prstGeom prst="rect">
              <a:avLst/>
            </a:prstGeom>
          </p:spPr>
        </p:pic>
        <p:pic>
          <p:nvPicPr>
            <p:cNvPr id="42" name="Picture 41" descr="Car key by padilhaum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0188" y="3149887"/>
              <a:ext cx="1562850" cy="1105065"/>
            </a:xfrm>
            <a:prstGeom prst="rect">
              <a:avLst/>
            </a:prstGeom>
          </p:spPr>
        </p:pic>
      </p:grp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87" y="5611502"/>
            <a:ext cx="1166355" cy="95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784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461800" y="218486"/>
            <a:ext cx="5279606" cy="6468063"/>
            <a:chOff x="461800" y="218486"/>
            <a:chExt cx="5279606" cy="6468063"/>
          </a:xfrm>
        </p:grpSpPr>
        <p:grpSp>
          <p:nvGrpSpPr>
            <p:cNvPr id="17" name="Group 16"/>
            <p:cNvGrpSpPr/>
            <p:nvPr/>
          </p:nvGrpSpPr>
          <p:grpSpPr>
            <a:xfrm>
              <a:off x="857249" y="218486"/>
              <a:ext cx="4751896" cy="6468063"/>
              <a:chOff x="857249" y="218486"/>
              <a:chExt cx="4751896" cy="6468063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857250" y="218486"/>
                <a:ext cx="4751895" cy="64680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  <p:sp>
            <p:nvSpPr>
              <p:cNvPr id="13" name="Flowchart: Document 12"/>
              <p:cNvSpPr/>
              <p:nvPr/>
            </p:nvSpPr>
            <p:spPr>
              <a:xfrm>
                <a:off x="857249" y="218487"/>
                <a:ext cx="4751895" cy="684459"/>
              </a:xfrm>
              <a:prstGeom prst="flowChartDocumen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5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  <p:sp>
            <p:nvSpPr>
              <p:cNvPr id="16" name="Flowchart: Document 15"/>
              <p:cNvSpPr/>
              <p:nvPr/>
            </p:nvSpPr>
            <p:spPr>
              <a:xfrm rot="10800000">
                <a:off x="857249" y="5996968"/>
                <a:ext cx="4751895" cy="684459"/>
              </a:xfrm>
              <a:prstGeom prst="flowChartDocumen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5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418727" y="769596"/>
                <a:ext cx="3429001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MY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erlin Sans FB" panose="020E0602020502020306" pitchFamily="34" charset="0"/>
                  </a:rPr>
                  <a:t>Anda Di Zon</a:t>
                </a:r>
              </a:p>
              <a:p>
                <a:pPr algn="ctr"/>
                <a:r>
                  <a:rPr lang="en-MY" sz="4800" dirty="0" smtClean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erlin Sans FB" panose="020E0602020502020306" pitchFamily="34" charset="0"/>
                  </a:rPr>
                  <a:t>EKSA</a:t>
                </a:r>
              </a:p>
              <a:p>
                <a:pPr algn="ctr"/>
                <a:r>
                  <a:rPr lang="en-MY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erlin Sans FB" panose="020E0602020502020306" pitchFamily="34" charset="0"/>
                  </a:rPr>
                  <a:t>ETIKA</a:t>
                </a:r>
              </a:p>
              <a:p>
                <a:pPr algn="ctr"/>
                <a:r>
                  <a:rPr lang="en-MY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erlin Sans FB" panose="020E0602020502020306" pitchFamily="34" charset="0"/>
                  </a:rPr>
                  <a:t>JIMAT ELEKTRIK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053308" y="3978049"/>
                <a:ext cx="4292197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MY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erlin Sans FB" panose="020E0602020502020306" pitchFamily="34" charset="0"/>
                  </a:rPr>
                  <a:t>Sila jimat elektrik dan pastikan suis elektrik dipadam apabila lampu</a:t>
                </a:r>
                <a:r>
                  <a:rPr lang="en-MY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erlin Sans FB" panose="020E0602020502020306" pitchFamily="34" charset="0"/>
                  </a:rPr>
                  <a:t> </a:t>
                </a:r>
                <a:r>
                  <a:rPr lang="en-MY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erlin Sans FB" panose="020E0602020502020306" pitchFamily="34" charset="0"/>
                  </a:rPr>
                  <a:t>/ alat elektrik tidak digunakan.</a:t>
                </a:r>
                <a:endParaRPr lang="en-MY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endParaRPr>
              </a:p>
            </p:txBody>
          </p:sp>
          <p:pic>
            <p:nvPicPr>
              <p:cNvPr id="14" name="Picture 13" descr="energyruns - Subscription Expired"/>
              <p:cNvPicPr>
                <a:picLocks noChangeAspect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80808" y="2594974"/>
                <a:ext cx="1304838" cy="1538127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1399676" y="5371920"/>
                <a:ext cx="342900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MY" sz="3600" dirty="0" smtClean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erlin Sans FB" panose="020E0602020502020306" pitchFamily="34" charset="0"/>
                  </a:rPr>
                  <a:t>Zon Mekatronik</a:t>
                </a: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461800" y="6074408"/>
              <a:ext cx="527960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PERSEKITARAN KONDUSIF,</a:t>
              </a:r>
            </a:p>
            <a:p>
              <a:pPr algn="ctr"/>
              <a:r>
                <a:rPr lang="en-MY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PEKERJA EFEKTIF</a:t>
              </a:r>
              <a:endParaRPr lang="en-MY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endParaRPr>
            </a:p>
          </p:txBody>
        </p:sp>
      </p:grp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997" y="5630816"/>
            <a:ext cx="1341282" cy="939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4" name="Group 33"/>
          <p:cNvGrpSpPr/>
          <p:nvPr/>
        </p:nvGrpSpPr>
        <p:grpSpPr>
          <a:xfrm>
            <a:off x="6643815" y="180756"/>
            <a:ext cx="5279606" cy="6468063"/>
            <a:chOff x="461800" y="218486"/>
            <a:chExt cx="5279606" cy="6468063"/>
          </a:xfrm>
        </p:grpSpPr>
        <p:grpSp>
          <p:nvGrpSpPr>
            <p:cNvPr id="35" name="Group 34"/>
            <p:cNvGrpSpPr/>
            <p:nvPr/>
          </p:nvGrpSpPr>
          <p:grpSpPr>
            <a:xfrm>
              <a:off x="857249" y="218486"/>
              <a:ext cx="4751896" cy="6468063"/>
              <a:chOff x="857249" y="218486"/>
              <a:chExt cx="4751896" cy="6468063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857250" y="218486"/>
                <a:ext cx="4751895" cy="64680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  <p:sp>
            <p:nvSpPr>
              <p:cNvPr id="38" name="Flowchart: Document 37"/>
              <p:cNvSpPr/>
              <p:nvPr/>
            </p:nvSpPr>
            <p:spPr>
              <a:xfrm>
                <a:off x="857249" y="218487"/>
                <a:ext cx="4751895" cy="684459"/>
              </a:xfrm>
              <a:prstGeom prst="flowChartDocumen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5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  <p:sp>
            <p:nvSpPr>
              <p:cNvPr id="39" name="Flowchart: Document 38"/>
              <p:cNvSpPr/>
              <p:nvPr/>
            </p:nvSpPr>
            <p:spPr>
              <a:xfrm rot="10800000">
                <a:off x="857249" y="5996968"/>
                <a:ext cx="4751895" cy="684459"/>
              </a:xfrm>
              <a:prstGeom prst="flowChartDocumen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5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418727" y="769596"/>
                <a:ext cx="3429001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MY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erlin Sans FB" panose="020E0602020502020306" pitchFamily="34" charset="0"/>
                  </a:rPr>
                  <a:t>Anda Di Zon</a:t>
                </a:r>
              </a:p>
              <a:p>
                <a:pPr algn="ctr"/>
                <a:r>
                  <a:rPr lang="en-MY" sz="4800" dirty="0" smtClean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erlin Sans FB" panose="020E0602020502020306" pitchFamily="34" charset="0"/>
                  </a:rPr>
                  <a:t>EKSA</a:t>
                </a:r>
              </a:p>
              <a:p>
                <a:pPr algn="ctr"/>
                <a:r>
                  <a:rPr lang="en-MY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erlin Sans FB" panose="020E0602020502020306" pitchFamily="34" charset="0"/>
                  </a:rPr>
                  <a:t>ETIKA</a:t>
                </a:r>
              </a:p>
              <a:p>
                <a:pPr algn="ctr"/>
                <a:r>
                  <a:rPr lang="en-MY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erlin Sans FB" panose="020E0602020502020306" pitchFamily="34" charset="0"/>
                  </a:rPr>
                  <a:t>JIMAT ELEKTRIK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1053308" y="3978049"/>
                <a:ext cx="4292197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MY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erlin Sans FB" panose="020E0602020502020306" pitchFamily="34" charset="0"/>
                  </a:rPr>
                  <a:t>Sila jimat elektrik dan pastikan suis elektrik dipadam apabila lampu</a:t>
                </a:r>
                <a:r>
                  <a:rPr lang="en-MY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erlin Sans FB" panose="020E0602020502020306" pitchFamily="34" charset="0"/>
                  </a:rPr>
                  <a:t> </a:t>
                </a:r>
                <a:r>
                  <a:rPr lang="en-MY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erlin Sans FB" panose="020E0602020502020306" pitchFamily="34" charset="0"/>
                  </a:rPr>
                  <a:t>/ alat elektrik tidak digunakan.</a:t>
                </a:r>
                <a:endParaRPr lang="en-MY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endParaRPr>
              </a:p>
            </p:txBody>
          </p:sp>
          <p:pic>
            <p:nvPicPr>
              <p:cNvPr id="42" name="Picture 41" descr="energyruns - Subscription Expired"/>
              <p:cNvPicPr>
                <a:picLocks noChangeAspect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80808" y="2594974"/>
                <a:ext cx="1304838" cy="1538127"/>
              </a:xfrm>
              <a:prstGeom prst="rect">
                <a:avLst/>
              </a:prstGeom>
            </p:spPr>
          </p:pic>
          <p:sp>
            <p:nvSpPr>
              <p:cNvPr id="43" name="TextBox 42"/>
              <p:cNvSpPr txBox="1"/>
              <p:nvPr/>
            </p:nvSpPr>
            <p:spPr>
              <a:xfrm>
                <a:off x="1399676" y="5371920"/>
                <a:ext cx="342900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MY" sz="3600" dirty="0" smtClean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erlin Sans FB" panose="020E0602020502020306" pitchFamily="34" charset="0"/>
                  </a:rPr>
                  <a:t>Zon Mekatronik</a:t>
                </a: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461800" y="6074408"/>
              <a:ext cx="527960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PERSEKITARAN KONDUSIF,</a:t>
              </a:r>
            </a:p>
            <a:p>
              <a:pPr algn="ctr"/>
              <a:r>
                <a:rPr lang="en-MY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rPr>
                <a:t>PEKERJA EFEKTIF</a:t>
              </a:r>
              <a:endParaRPr lang="en-MY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endParaRPr>
            </a:p>
          </p:txBody>
        </p:sp>
      </p:grpSp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4012" y="5593086"/>
            <a:ext cx="1341282" cy="939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709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xmlns:lc="http://schemas.openxmlformats.org/drawingml/2006/lockedCanvas" id="{A5941847-E14C-9875-7B99-0AE503A486AD}"/>
              </a:ext>
            </a:extLst>
          </p:cNvPr>
          <p:cNvGrpSpPr/>
          <p:nvPr/>
        </p:nvGrpSpPr>
        <p:grpSpPr>
          <a:xfrm>
            <a:off x="0" y="228836"/>
            <a:ext cx="5279606" cy="6468063"/>
            <a:chOff x="593393" y="218486"/>
            <a:chExt cx="5279606" cy="6468063"/>
          </a:xfrm>
        </p:grpSpPr>
        <p:grpSp>
          <p:nvGrpSpPr>
            <p:cNvPr id="5" name="Group 4"/>
            <p:cNvGrpSpPr/>
            <p:nvPr/>
          </p:nvGrpSpPr>
          <p:grpSpPr>
            <a:xfrm>
              <a:off x="593393" y="218486"/>
              <a:ext cx="5279606" cy="6468063"/>
              <a:chOff x="593393" y="218486"/>
              <a:chExt cx="5279606" cy="6468063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850058" y="218486"/>
                <a:ext cx="4759087" cy="6468063"/>
                <a:chOff x="850058" y="218486"/>
                <a:chExt cx="4759087" cy="6468063"/>
              </a:xfrm>
            </p:grpSpPr>
            <p:sp>
              <p:nvSpPr>
                <p:cNvPr id="14" name="Rectangle 13"/>
                <p:cNvSpPr/>
                <p:nvPr/>
              </p:nvSpPr>
              <p:spPr>
                <a:xfrm>
                  <a:off x="857250" y="218486"/>
                  <a:ext cx="4751895" cy="6468063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MY"/>
                </a:p>
              </p:txBody>
            </p:sp>
            <p:sp>
              <p:nvSpPr>
                <p:cNvPr id="15" name="Flowchart: Document 14"/>
                <p:cNvSpPr/>
                <p:nvPr/>
              </p:nvSpPr>
              <p:spPr>
                <a:xfrm rot="10800000">
                  <a:off x="857249" y="5996968"/>
                  <a:ext cx="4751895" cy="684459"/>
                </a:xfrm>
                <a:prstGeom prst="flowChartDocumen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MY"/>
                </a:p>
              </p:txBody>
            </p:sp>
            <p:sp>
              <p:nvSpPr>
                <p:cNvPr id="16" name="TextBox 6"/>
                <p:cNvSpPr txBox="1"/>
                <p:nvPr/>
              </p:nvSpPr>
              <p:spPr>
                <a:xfrm>
                  <a:off x="850058" y="1028094"/>
                  <a:ext cx="4738495" cy="10772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MY" sz="4000" dirty="0">
                      <a:solidFill>
                        <a:srgbClr val="00B050"/>
                      </a:solidFill>
                      <a:latin typeface="Cooper Black" panose="0208090404030B020404" pitchFamily="18" charset="0"/>
                    </a:rPr>
                    <a:t>JIMAT TENAGA</a:t>
                  </a:r>
                </a:p>
                <a:p>
                  <a:pPr algn="ctr"/>
                  <a:r>
                    <a:rPr lang="en-MY" sz="2400" dirty="0" err="1">
                      <a:latin typeface="Cooper Black" panose="0208090404030B020404" pitchFamily="18" charset="0"/>
                    </a:rPr>
                    <a:t>Penghawa</a:t>
                  </a:r>
                  <a:r>
                    <a:rPr lang="en-MY" sz="2400" dirty="0">
                      <a:latin typeface="Cooper Black" panose="0208090404030B020404" pitchFamily="18" charset="0"/>
                    </a:rPr>
                    <a:t> </a:t>
                  </a:r>
                  <a:r>
                    <a:rPr lang="en-MY" sz="2400" dirty="0" err="1">
                      <a:latin typeface="Cooper Black" panose="0208090404030B020404" pitchFamily="18" charset="0"/>
                    </a:rPr>
                    <a:t>Dingin</a:t>
                  </a:r>
                  <a:endParaRPr lang="en-MY" sz="2400" dirty="0">
                    <a:latin typeface="Cooper Black" panose="0208090404030B020404" pitchFamily="18" charset="0"/>
                  </a:endParaRPr>
                </a:p>
              </p:txBody>
            </p:sp>
            <p:sp>
              <p:nvSpPr>
                <p:cNvPr id="17" name="TextBox 7"/>
                <p:cNvSpPr txBox="1"/>
                <p:nvPr/>
              </p:nvSpPr>
              <p:spPr>
                <a:xfrm>
                  <a:off x="875024" y="2118508"/>
                  <a:ext cx="4734118" cy="461665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2000" dirty="0">
                      <a:latin typeface="Berlin Sans FB" panose="020E0602020502020306" pitchFamily="34" charset="0"/>
                    </a:rPr>
                    <a:t>TIP</a:t>
                  </a:r>
                  <a:r>
                    <a:rPr lang="en-US" sz="2400" dirty="0">
                      <a:latin typeface="Berlin Sans FB" panose="020E0602020502020306" pitchFamily="34" charset="0"/>
                    </a:rPr>
                    <a:t> </a:t>
                  </a:r>
                  <a:r>
                    <a:rPr lang="en-US" sz="2000" dirty="0">
                      <a:latin typeface="Berlin Sans FB" panose="020E0602020502020306" pitchFamily="34" charset="0"/>
                    </a:rPr>
                    <a:t>PENJIMATAN</a:t>
                  </a:r>
                </a:p>
              </p:txBody>
            </p:sp>
          </p:grpSp>
          <p:sp>
            <p:nvSpPr>
              <p:cNvPr id="13" name="TextBox 27"/>
              <p:cNvSpPr txBox="1"/>
              <p:nvPr/>
            </p:nvSpPr>
            <p:spPr>
              <a:xfrm>
                <a:off x="593393" y="6254590"/>
                <a:ext cx="527960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MY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erlin Sans FB" panose="020E0602020502020306" pitchFamily="34" charset="0"/>
                  </a:rPr>
                  <a:t>PERSEKITARAN KONDUSIF, PEKERJA EFEKTIF</a:t>
                </a:r>
              </a:p>
            </p:txBody>
          </p:sp>
        </p:grpSp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7862" y="227027"/>
              <a:ext cx="1341282" cy="939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Graphic 2" descr="Thermometer with solid fill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344EEAAA-F56D-E68C-4C48-8D7BEF900F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xmlns:lc="http://schemas.openxmlformats.org/drawingml/2006/lockedCanvas" r:embed="rId4"/>
                </a:ext>
              </a:extLst>
            </a:blip>
            <a:stretch>
              <a:fillRect/>
            </a:stretch>
          </p:blipFill>
          <p:spPr>
            <a:xfrm>
              <a:off x="895190" y="2659824"/>
              <a:ext cx="787168" cy="787168"/>
            </a:xfrm>
            <a:prstGeom prst="rect">
              <a:avLst/>
            </a:prstGeom>
          </p:spPr>
        </p:pic>
        <p:sp>
          <p:nvSpPr>
            <p:cNvPr id="8" name="TextBox 3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04C84C2F-2FAB-3607-EE29-C491C4700FF5}"/>
                </a:ext>
              </a:extLst>
            </p:cNvPr>
            <p:cNvSpPr txBox="1"/>
            <p:nvPr/>
          </p:nvSpPr>
          <p:spPr>
            <a:xfrm>
              <a:off x="1682358" y="2582369"/>
              <a:ext cx="3926784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400" dirty="0" err="1">
                  <a:latin typeface="Berlin Sans FB" panose="020E0602020502020306" pitchFamily="34" charset="0"/>
                </a:rPr>
                <a:t>Tetapkan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 err="1">
                  <a:latin typeface="Berlin Sans FB" panose="020E0602020502020306" pitchFamily="34" charset="0"/>
                </a:rPr>
                <a:t>suhu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 err="1">
                  <a:latin typeface="Berlin Sans FB" panose="020E0602020502020306" pitchFamily="34" charset="0"/>
                </a:rPr>
                <a:t>penghawa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 err="1">
                  <a:latin typeface="Berlin Sans FB" panose="020E0602020502020306" pitchFamily="34" charset="0"/>
                </a:rPr>
                <a:t>dingin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 err="1">
                  <a:latin typeface="Berlin Sans FB" panose="020E0602020502020306" pitchFamily="34" charset="0"/>
                </a:rPr>
                <a:t>kepada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>
                  <a:solidFill>
                    <a:srgbClr val="00B050"/>
                  </a:solidFill>
                  <a:latin typeface="Berlin Sans FB" panose="020E0602020502020306" pitchFamily="34" charset="0"/>
                </a:rPr>
                <a:t>24°C</a:t>
              </a:r>
            </a:p>
            <a:p>
              <a:endParaRPr lang="en-US" sz="2400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  <a:p>
              <a:r>
                <a:rPr lang="en-US" sz="2400" dirty="0">
                  <a:solidFill>
                    <a:srgbClr val="00B050"/>
                  </a:solidFill>
                  <a:latin typeface="Berlin Sans FB" panose="020E0602020502020306" pitchFamily="34" charset="0"/>
                </a:rPr>
                <a:t>TUTUP </a:t>
              </a:r>
              <a:r>
                <a:rPr lang="en-US" sz="2400" dirty="0" err="1">
                  <a:latin typeface="Berlin Sans FB" panose="020E0602020502020306" pitchFamily="34" charset="0"/>
                </a:rPr>
                <a:t>semua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 err="1">
                  <a:latin typeface="Berlin Sans FB" panose="020E0602020502020306" pitchFamily="34" charset="0"/>
                </a:rPr>
                <a:t>pintu</a:t>
              </a:r>
              <a:r>
                <a:rPr lang="en-US" sz="2400" dirty="0">
                  <a:latin typeface="Berlin Sans FB" panose="020E0602020502020306" pitchFamily="34" charset="0"/>
                </a:rPr>
                <a:t> dan </a:t>
              </a:r>
              <a:r>
                <a:rPr lang="en-US" sz="2400" dirty="0" err="1">
                  <a:latin typeface="Berlin Sans FB" panose="020E0602020502020306" pitchFamily="34" charset="0"/>
                </a:rPr>
                <a:t>tingkap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 err="1">
                  <a:latin typeface="Berlin Sans FB" panose="020E0602020502020306" pitchFamily="34" charset="0"/>
                </a:rPr>
                <a:t>apabila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 err="1">
                  <a:latin typeface="Berlin Sans FB" panose="020E0602020502020306" pitchFamily="34" charset="0"/>
                </a:rPr>
                <a:t>penghawa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 err="1">
                  <a:latin typeface="Berlin Sans FB" panose="020E0602020502020306" pitchFamily="34" charset="0"/>
                </a:rPr>
                <a:t>dingin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 err="1">
                  <a:latin typeface="Berlin Sans FB" panose="020E0602020502020306" pitchFamily="34" charset="0"/>
                </a:rPr>
                <a:t>sedang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 err="1">
                  <a:latin typeface="Berlin Sans FB" panose="020E0602020502020306" pitchFamily="34" charset="0"/>
                </a:rPr>
                <a:t>digunakan</a:t>
              </a:r>
              <a:endParaRPr lang="en-US" sz="2400" dirty="0">
                <a:latin typeface="Berlin Sans FB" panose="020E0602020502020306" pitchFamily="34" charset="0"/>
              </a:endParaRPr>
            </a:p>
            <a:p>
              <a:endParaRPr lang="en-US" sz="2400" dirty="0">
                <a:latin typeface="Berlin Sans FB" panose="020E0602020502020306" pitchFamily="34" charset="0"/>
              </a:endParaRPr>
            </a:p>
            <a:p>
              <a:r>
                <a:rPr lang="en-US" sz="2400" dirty="0">
                  <a:solidFill>
                    <a:srgbClr val="00B050"/>
                  </a:solidFill>
                  <a:latin typeface="Berlin Sans FB" panose="020E0602020502020306" pitchFamily="34" charset="0"/>
                </a:rPr>
                <a:t>TUTUP</a:t>
              </a:r>
              <a:r>
                <a:rPr lang="en-US" sz="2400" dirty="0">
                  <a:latin typeface="Berlin Sans FB" panose="020E0602020502020306" pitchFamily="34" charset="0"/>
                </a:rPr>
                <a:t> suis </a:t>
              </a:r>
              <a:r>
                <a:rPr lang="en-US" sz="2400" dirty="0" err="1">
                  <a:latin typeface="Berlin Sans FB" panose="020E0602020502020306" pitchFamily="34" charset="0"/>
                </a:rPr>
                <a:t>apabila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 err="1">
                  <a:latin typeface="Berlin Sans FB" panose="020E0602020502020306" pitchFamily="34" charset="0"/>
                </a:rPr>
                <a:t>tidak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 err="1">
                  <a:latin typeface="Berlin Sans FB" panose="020E0602020502020306" pitchFamily="34" charset="0"/>
                </a:rPr>
                <a:t>digunakan</a:t>
              </a:r>
              <a:endParaRPr lang="en-MY" sz="2400" dirty="0">
                <a:latin typeface="Berlin Sans FB" panose="020E0602020502020306" pitchFamily="34" charset="0"/>
              </a:endParaRPr>
            </a:p>
          </p:txBody>
        </p:sp>
        <p:pic>
          <p:nvPicPr>
            <p:cNvPr id="9" name="Graphic 8" descr="Door Closed outline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45510569-4B2C-D9ED-C6C8-40F57F7805C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xmlns:lc="http://schemas.openxmlformats.org/drawingml/2006/lockedCanvas" r:embed="rId6"/>
                </a:ext>
              </a:extLst>
            </a:blip>
            <a:stretch>
              <a:fillRect/>
            </a:stretch>
          </p:blipFill>
          <p:spPr>
            <a:xfrm>
              <a:off x="857249" y="3776460"/>
              <a:ext cx="914400" cy="914400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0A7ACCFB-7982-01BB-AA77-0EFC5EFA28B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58612" y="5187820"/>
              <a:ext cx="687800" cy="687800"/>
            </a:xfrm>
            <a:prstGeom prst="rect">
              <a:avLst/>
            </a:prstGeom>
          </p:spPr>
        </p:pic>
        <p:sp>
          <p:nvSpPr>
            <p:cNvPr id="11" name="TextBox 11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B7982E81-3C17-4F91-9232-F12945B0F0AD}"/>
                </a:ext>
              </a:extLst>
            </p:cNvPr>
            <p:cNvSpPr txBox="1"/>
            <p:nvPr/>
          </p:nvSpPr>
          <p:spPr>
            <a:xfrm>
              <a:off x="2212258" y="347145"/>
              <a:ext cx="205560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4400" dirty="0">
                  <a:latin typeface="Forte" panose="03060902040502070203" pitchFamily="66" charset="0"/>
                </a:rPr>
                <a:t>JOM</a:t>
              </a:r>
              <a:endParaRPr lang="en-MY" sz="4400" dirty="0">
                <a:latin typeface="Forte" panose="03060902040502070203" pitchFamily="66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xmlns:lc="http://schemas.openxmlformats.org/drawingml/2006/lockedCanvas" id="{A5941847-E14C-9875-7B99-0AE503A486AD}"/>
              </a:ext>
            </a:extLst>
          </p:cNvPr>
          <p:cNvGrpSpPr/>
          <p:nvPr/>
        </p:nvGrpSpPr>
        <p:grpSpPr>
          <a:xfrm>
            <a:off x="6634614" y="237377"/>
            <a:ext cx="5279606" cy="6468063"/>
            <a:chOff x="593393" y="218486"/>
            <a:chExt cx="5279606" cy="6468063"/>
          </a:xfrm>
        </p:grpSpPr>
        <p:grpSp>
          <p:nvGrpSpPr>
            <p:cNvPr id="19" name="Group 18"/>
            <p:cNvGrpSpPr/>
            <p:nvPr/>
          </p:nvGrpSpPr>
          <p:grpSpPr>
            <a:xfrm>
              <a:off x="593393" y="218486"/>
              <a:ext cx="5279606" cy="6468063"/>
              <a:chOff x="593393" y="218486"/>
              <a:chExt cx="5279606" cy="6468063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850058" y="218486"/>
                <a:ext cx="4759087" cy="6468063"/>
                <a:chOff x="850058" y="218486"/>
                <a:chExt cx="4759087" cy="6468063"/>
              </a:xfrm>
            </p:grpSpPr>
            <p:sp>
              <p:nvSpPr>
                <p:cNvPr id="28" name="Rectangle 27"/>
                <p:cNvSpPr/>
                <p:nvPr/>
              </p:nvSpPr>
              <p:spPr>
                <a:xfrm>
                  <a:off x="857250" y="218486"/>
                  <a:ext cx="4751895" cy="6468063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MY"/>
                </a:p>
              </p:txBody>
            </p:sp>
            <p:sp>
              <p:nvSpPr>
                <p:cNvPr id="29" name="Flowchart: Document 28"/>
                <p:cNvSpPr/>
                <p:nvPr/>
              </p:nvSpPr>
              <p:spPr>
                <a:xfrm rot="10800000">
                  <a:off x="857249" y="5996968"/>
                  <a:ext cx="4751895" cy="684459"/>
                </a:xfrm>
                <a:prstGeom prst="flowChartDocumen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MY"/>
                </a:p>
              </p:txBody>
            </p:sp>
            <p:sp>
              <p:nvSpPr>
                <p:cNvPr id="30" name="TextBox 6"/>
                <p:cNvSpPr txBox="1"/>
                <p:nvPr/>
              </p:nvSpPr>
              <p:spPr>
                <a:xfrm>
                  <a:off x="850058" y="1028094"/>
                  <a:ext cx="4738495" cy="10772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MY" sz="4000" dirty="0">
                      <a:solidFill>
                        <a:srgbClr val="00B050"/>
                      </a:solidFill>
                      <a:latin typeface="Cooper Black" panose="0208090404030B020404" pitchFamily="18" charset="0"/>
                    </a:rPr>
                    <a:t>JIMAT TENAGA</a:t>
                  </a:r>
                </a:p>
                <a:p>
                  <a:pPr algn="ctr"/>
                  <a:r>
                    <a:rPr lang="en-MY" sz="2400" dirty="0" err="1">
                      <a:latin typeface="Cooper Black" panose="0208090404030B020404" pitchFamily="18" charset="0"/>
                    </a:rPr>
                    <a:t>Penghawa</a:t>
                  </a:r>
                  <a:r>
                    <a:rPr lang="en-MY" sz="2400" dirty="0">
                      <a:latin typeface="Cooper Black" panose="0208090404030B020404" pitchFamily="18" charset="0"/>
                    </a:rPr>
                    <a:t> </a:t>
                  </a:r>
                  <a:r>
                    <a:rPr lang="en-MY" sz="2400" dirty="0" err="1">
                      <a:latin typeface="Cooper Black" panose="0208090404030B020404" pitchFamily="18" charset="0"/>
                    </a:rPr>
                    <a:t>Dingin</a:t>
                  </a:r>
                  <a:endParaRPr lang="en-MY" sz="2400" dirty="0">
                    <a:latin typeface="Cooper Black" panose="0208090404030B020404" pitchFamily="18" charset="0"/>
                  </a:endParaRPr>
                </a:p>
              </p:txBody>
            </p:sp>
            <p:sp>
              <p:nvSpPr>
                <p:cNvPr id="31" name="TextBox 7"/>
                <p:cNvSpPr txBox="1"/>
                <p:nvPr/>
              </p:nvSpPr>
              <p:spPr>
                <a:xfrm>
                  <a:off x="875024" y="2118508"/>
                  <a:ext cx="4734118" cy="461665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2000" dirty="0">
                      <a:latin typeface="Berlin Sans FB" panose="020E0602020502020306" pitchFamily="34" charset="0"/>
                    </a:rPr>
                    <a:t>TIP</a:t>
                  </a:r>
                  <a:r>
                    <a:rPr lang="en-US" sz="2400" dirty="0">
                      <a:latin typeface="Berlin Sans FB" panose="020E0602020502020306" pitchFamily="34" charset="0"/>
                    </a:rPr>
                    <a:t> </a:t>
                  </a:r>
                  <a:r>
                    <a:rPr lang="en-US" sz="2000" dirty="0">
                      <a:latin typeface="Berlin Sans FB" panose="020E0602020502020306" pitchFamily="34" charset="0"/>
                    </a:rPr>
                    <a:t>PENJIMATAN</a:t>
                  </a:r>
                </a:p>
              </p:txBody>
            </p:sp>
          </p:grpSp>
          <p:sp>
            <p:nvSpPr>
              <p:cNvPr id="27" name="TextBox 27"/>
              <p:cNvSpPr txBox="1"/>
              <p:nvPr/>
            </p:nvSpPr>
            <p:spPr>
              <a:xfrm>
                <a:off x="593393" y="6254590"/>
                <a:ext cx="527960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MY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erlin Sans FB" panose="020E0602020502020306" pitchFamily="34" charset="0"/>
                  </a:rPr>
                  <a:t>PERSEKITARAN KONDUSIF, PEKERJA EFEKTIF</a:t>
                </a:r>
              </a:p>
            </p:txBody>
          </p:sp>
        </p:grpSp>
        <p:pic>
          <p:nvPicPr>
            <p:cNvPr id="20" name="Picture 1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7862" y="227027"/>
              <a:ext cx="1341282" cy="939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Graphic 2" descr="Thermometer with solid fill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344EEAAA-F56D-E68C-4C48-8D7BEF900F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xmlns:lc="http://schemas.openxmlformats.org/drawingml/2006/lockedCanvas" r:embed="rId8"/>
                </a:ext>
              </a:extLst>
            </a:blip>
            <a:stretch>
              <a:fillRect/>
            </a:stretch>
          </p:blipFill>
          <p:spPr>
            <a:xfrm>
              <a:off x="895190" y="2659824"/>
              <a:ext cx="787168" cy="787168"/>
            </a:xfrm>
            <a:prstGeom prst="rect">
              <a:avLst/>
            </a:prstGeom>
          </p:spPr>
        </p:pic>
        <p:sp>
          <p:nvSpPr>
            <p:cNvPr id="22" name="TextBox 3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04C84C2F-2FAB-3607-EE29-C491C4700FF5}"/>
                </a:ext>
              </a:extLst>
            </p:cNvPr>
            <p:cNvSpPr txBox="1"/>
            <p:nvPr/>
          </p:nvSpPr>
          <p:spPr>
            <a:xfrm>
              <a:off x="1682358" y="2582369"/>
              <a:ext cx="3926784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400" dirty="0" err="1">
                  <a:latin typeface="Berlin Sans FB" panose="020E0602020502020306" pitchFamily="34" charset="0"/>
                </a:rPr>
                <a:t>Tetapkan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 err="1">
                  <a:latin typeface="Berlin Sans FB" panose="020E0602020502020306" pitchFamily="34" charset="0"/>
                </a:rPr>
                <a:t>suhu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 err="1">
                  <a:latin typeface="Berlin Sans FB" panose="020E0602020502020306" pitchFamily="34" charset="0"/>
                </a:rPr>
                <a:t>penghawa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 err="1">
                  <a:latin typeface="Berlin Sans FB" panose="020E0602020502020306" pitchFamily="34" charset="0"/>
                </a:rPr>
                <a:t>dingin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 err="1">
                  <a:latin typeface="Berlin Sans FB" panose="020E0602020502020306" pitchFamily="34" charset="0"/>
                </a:rPr>
                <a:t>kepada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>
                  <a:solidFill>
                    <a:srgbClr val="00B050"/>
                  </a:solidFill>
                  <a:latin typeface="Berlin Sans FB" panose="020E0602020502020306" pitchFamily="34" charset="0"/>
                </a:rPr>
                <a:t>24°C</a:t>
              </a:r>
            </a:p>
            <a:p>
              <a:endParaRPr lang="en-US" sz="2400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  <a:p>
              <a:r>
                <a:rPr lang="en-US" sz="2400" dirty="0">
                  <a:solidFill>
                    <a:srgbClr val="00B050"/>
                  </a:solidFill>
                  <a:latin typeface="Berlin Sans FB" panose="020E0602020502020306" pitchFamily="34" charset="0"/>
                </a:rPr>
                <a:t>TUTUP </a:t>
              </a:r>
              <a:r>
                <a:rPr lang="en-US" sz="2400" dirty="0" err="1">
                  <a:latin typeface="Berlin Sans FB" panose="020E0602020502020306" pitchFamily="34" charset="0"/>
                </a:rPr>
                <a:t>semua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 err="1">
                  <a:latin typeface="Berlin Sans FB" panose="020E0602020502020306" pitchFamily="34" charset="0"/>
                </a:rPr>
                <a:t>pintu</a:t>
              </a:r>
              <a:r>
                <a:rPr lang="en-US" sz="2400" dirty="0">
                  <a:latin typeface="Berlin Sans FB" panose="020E0602020502020306" pitchFamily="34" charset="0"/>
                </a:rPr>
                <a:t> dan </a:t>
              </a:r>
              <a:r>
                <a:rPr lang="en-US" sz="2400" dirty="0" err="1">
                  <a:latin typeface="Berlin Sans FB" panose="020E0602020502020306" pitchFamily="34" charset="0"/>
                </a:rPr>
                <a:t>tingkap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 err="1">
                  <a:latin typeface="Berlin Sans FB" panose="020E0602020502020306" pitchFamily="34" charset="0"/>
                </a:rPr>
                <a:t>apabila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 err="1">
                  <a:latin typeface="Berlin Sans FB" panose="020E0602020502020306" pitchFamily="34" charset="0"/>
                </a:rPr>
                <a:t>penghawa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 err="1">
                  <a:latin typeface="Berlin Sans FB" panose="020E0602020502020306" pitchFamily="34" charset="0"/>
                </a:rPr>
                <a:t>dingin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 err="1">
                  <a:latin typeface="Berlin Sans FB" panose="020E0602020502020306" pitchFamily="34" charset="0"/>
                </a:rPr>
                <a:t>sedang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 err="1">
                  <a:latin typeface="Berlin Sans FB" panose="020E0602020502020306" pitchFamily="34" charset="0"/>
                </a:rPr>
                <a:t>digunakan</a:t>
              </a:r>
              <a:endParaRPr lang="en-US" sz="2400" dirty="0">
                <a:latin typeface="Berlin Sans FB" panose="020E0602020502020306" pitchFamily="34" charset="0"/>
              </a:endParaRPr>
            </a:p>
            <a:p>
              <a:endParaRPr lang="en-US" sz="2400" dirty="0">
                <a:latin typeface="Berlin Sans FB" panose="020E0602020502020306" pitchFamily="34" charset="0"/>
              </a:endParaRPr>
            </a:p>
            <a:p>
              <a:r>
                <a:rPr lang="en-US" sz="2400" dirty="0">
                  <a:solidFill>
                    <a:srgbClr val="00B050"/>
                  </a:solidFill>
                  <a:latin typeface="Berlin Sans FB" panose="020E0602020502020306" pitchFamily="34" charset="0"/>
                </a:rPr>
                <a:t>TUTUP</a:t>
              </a:r>
              <a:r>
                <a:rPr lang="en-US" sz="2400" dirty="0">
                  <a:latin typeface="Berlin Sans FB" panose="020E0602020502020306" pitchFamily="34" charset="0"/>
                </a:rPr>
                <a:t> suis </a:t>
              </a:r>
              <a:r>
                <a:rPr lang="en-US" sz="2400" dirty="0" err="1">
                  <a:latin typeface="Berlin Sans FB" panose="020E0602020502020306" pitchFamily="34" charset="0"/>
                </a:rPr>
                <a:t>apabila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 err="1">
                  <a:latin typeface="Berlin Sans FB" panose="020E0602020502020306" pitchFamily="34" charset="0"/>
                </a:rPr>
                <a:t>tidak</a:t>
              </a:r>
              <a:r>
                <a:rPr lang="en-US" sz="2400" dirty="0">
                  <a:latin typeface="Berlin Sans FB" panose="020E0602020502020306" pitchFamily="34" charset="0"/>
                </a:rPr>
                <a:t> </a:t>
              </a:r>
              <a:r>
                <a:rPr lang="en-US" sz="2400" dirty="0" err="1">
                  <a:latin typeface="Berlin Sans FB" panose="020E0602020502020306" pitchFamily="34" charset="0"/>
                </a:rPr>
                <a:t>digunakan</a:t>
              </a:r>
              <a:endParaRPr lang="en-MY" sz="2400" dirty="0">
                <a:latin typeface="Berlin Sans FB" panose="020E0602020502020306" pitchFamily="34" charset="0"/>
              </a:endParaRPr>
            </a:p>
          </p:txBody>
        </p:sp>
        <p:pic>
          <p:nvPicPr>
            <p:cNvPr id="23" name="Graphic 8" descr="Door Closed outline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45510569-4B2C-D9ED-C6C8-40F57F7805C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xmlns:lc="http://schemas.openxmlformats.org/drawingml/2006/lockedCanvas" r:embed="rId9"/>
                </a:ext>
              </a:extLst>
            </a:blip>
            <a:stretch>
              <a:fillRect/>
            </a:stretch>
          </p:blipFill>
          <p:spPr>
            <a:xfrm>
              <a:off x="857249" y="3776460"/>
              <a:ext cx="914400" cy="914400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0A7ACCFB-7982-01BB-AA77-0EFC5EFA28B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58612" y="5187820"/>
              <a:ext cx="687800" cy="687800"/>
            </a:xfrm>
            <a:prstGeom prst="rect">
              <a:avLst/>
            </a:prstGeom>
          </p:spPr>
        </p:pic>
        <p:sp>
          <p:nvSpPr>
            <p:cNvPr id="25" name="TextBox 11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B7982E81-3C17-4F91-9232-F12945B0F0AD}"/>
                </a:ext>
              </a:extLst>
            </p:cNvPr>
            <p:cNvSpPr txBox="1"/>
            <p:nvPr/>
          </p:nvSpPr>
          <p:spPr>
            <a:xfrm>
              <a:off x="2212258" y="347145"/>
              <a:ext cx="205560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4400" dirty="0">
                  <a:latin typeface="Forte" panose="03060902040502070203" pitchFamily="66" charset="0"/>
                </a:rPr>
                <a:t>JOM</a:t>
              </a:r>
              <a:endParaRPr lang="en-MY" sz="4400" dirty="0">
                <a:latin typeface="Forte" panose="03060902040502070203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820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20159" y="204787"/>
            <a:ext cx="5272428" cy="2927880"/>
            <a:chOff x="420159" y="204787"/>
            <a:chExt cx="5272428" cy="292788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159" y="204787"/>
              <a:ext cx="5272428" cy="2927880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1193799" y="2633133"/>
              <a:ext cx="347133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JOM WARGA MEKATRONIK. BERTINDAK SEKARANG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541559" y="163247"/>
            <a:ext cx="5272428" cy="2927880"/>
            <a:chOff x="420159" y="204787"/>
            <a:chExt cx="5272428" cy="2927880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159" y="204787"/>
              <a:ext cx="5272428" cy="292788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1193799" y="2633133"/>
              <a:ext cx="347133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JOM WARGA MEKATRONIK. BERTINDAK SEKARANG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20159" y="3701520"/>
            <a:ext cx="5272428" cy="2927880"/>
            <a:chOff x="420159" y="204787"/>
            <a:chExt cx="5272428" cy="2927880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159" y="204787"/>
              <a:ext cx="5272428" cy="292788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1193799" y="2633133"/>
              <a:ext cx="347133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JOM WARGA MEKATRONIK. BERTINDAK SEKARANG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541559" y="3566053"/>
            <a:ext cx="5272428" cy="2927880"/>
            <a:chOff x="420159" y="204787"/>
            <a:chExt cx="5272428" cy="2927880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159" y="204787"/>
              <a:ext cx="5272428" cy="292788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1193799" y="2633133"/>
              <a:ext cx="347133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JOM WARGA MEKATRONIK. BERTINDAK SEKARANG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639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693957" y="129393"/>
            <a:ext cx="5367068" cy="3003274"/>
            <a:chOff x="6693957" y="129393"/>
            <a:chExt cx="5367068" cy="3003274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93957" y="129393"/>
              <a:ext cx="5367068" cy="3003274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7635343" y="2563685"/>
              <a:ext cx="3838129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JOM WARGA MEKATRONIK. BERTINDAK SEKARANG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01894" y="129393"/>
            <a:ext cx="5367068" cy="3003274"/>
            <a:chOff x="6693957" y="129393"/>
            <a:chExt cx="5367068" cy="3003274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93957" y="129393"/>
              <a:ext cx="5367068" cy="3003274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7635343" y="2563685"/>
              <a:ext cx="3838129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JOM WARGA MEKATRONIK. BERTINDAK SEKARANG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693957" y="3431393"/>
            <a:ext cx="5367068" cy="3003274"/>
            <a:chOff x="6693957" y="129393"/>
            <a:chExt cx="5367068" cy="3003274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93957" y="129393"/>
              <a:ext cx="5367068" cy="3003274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7635343" y="2563685"/>
              <a:ext cx="3838129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JOM WARGA MEKATRONIK. BERTINDAK SEKARANG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01894" y="3431393"/>
            <a:ext cx="5367068" cy="3003274"/>
            <a:chOff x="6693957" y="129393"/>
            <a:chExt cx="5367068" cy="3003274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93957" y="129393"/>
              <a:ext cx="5367068" cy="3003274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7635343" y="2563685"/>
              <a:ext cx="3838129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JOM WARGA MEKATRONIK. BERTINDAK SEKARANG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3989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7192510" y="456235"/>
            <a:ext cx="4430444" cy="2785989"/>
            <a:chOff x="1243822" y="484748"/>
            <a:chExt cx="4430444" cy="2785989"/>
          </a:xfrm>
        </p:grpSpPr>
        <p:grpSp>
          <p:nvGrpSpPr>
            <p:cNvPr id="5" name="Group 4"/>
            <p:cNvGrpSpPr/>
            <p:nvPr/>
          </p:nvGrpSpPr>
          <p:grpSpPr>
            <a:xfrm>
              <a:off x="1243822" y="484748"/>
              <a:ext cx="4430444" cy="2785989"/>
              <a:chOff x="1243822" y="792480"/>
              <a:chExt cx="4430444" cy="2785989"/>
            </a:xfrm>
          </p:grpSpPr>
          <p:sp>
            <p:nvSpPr>
              <p:cNvPr id="6" name="Down Arrow Callout 5"/>
              <p:cNvSpPr/>
              <p:nvPr/>
            </p:nvSpPr>
            <p:spPr>
              <a:xfrm>
                <a:off x="1243822" y="792480"/>
                <a:ext cx="4430444" cy="2785989"/>
              </a:xfrm>
              <a:prstGeom prst="downArrowCallou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MY" sz="24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pic>
            <p:nvPicPr>
              <p:cNvPr id="7" name="Picture 6" descr="Light switch, 3 switches (one off) by lumbricus - light switches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5047" y="2136793"/>
                <a:ext cx="587993" cy="957922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</p:pic>
        </p:grp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09438" y="581087"/>
              <a:ext cx="1597782" cy="1501713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2907220" y="484748"/>
              <a:ext cx="276704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sz="3600" dirty="0" smtClean="0">
                  <a:solidFill>
                    <a:srgbClr val="FF0000"/>
                  </a:solidFill>
                  <a:latin typeface="Cooper Black" panose="0208090404030B020404" pitchFamily="18" charset="0"/>
                </a:rPr>
                <a:t>SUIS ROSAK</a:t>
              </a:r>
              <a:endParaRPr lang="en-MY" sz="3600" dirty="0">
                <a:solidFill>
                  <a:srgbClr val="FF0000"/>
                </a:solidFill>
                <a:latin typeface="Cooper Black" panose="0208090404030B020404" pitchFamily="18" charset="0"/>
              </a:endParaRPr>
            </a:p>
            <a:p>
              <a:pPr algn="ctr"/>
              <a:r>
                <a:rPr lang="en-MY" sz="2400" dirty="0" err="1" smtClean="0">
                  <a:solidFill>
                    <a:prstClr val="black"/>
                  </a:solidFill>
                  <a:latin typeface="Cooper Black" panose="0208090404030B020404" pitchFamily="18" charset="0"/>
                </a:rPr>
                <a:t>Jangan</a:t>
              </a:r>
              <a:r>
                <a:rPr lang="en-MY" sz="2400" dirty="0" smtClean="0">
                  <a:solidFill>
                    <a:prstClr val="black"/>
                  </a:solidFill>
                  <a:latin typeface="Cooper Black" panose="0208090404030B020404" pitchFamily="18" charset="0"/>
                </a:rPr>
                <a:t> </a:t>
              </a:r>
              <a:r>
                <a:rPr lang="en-MY" sz="2400" dirty="0" err="1" smtClean="0">
                  <a:solidFill>
                    <a:prstClr val="black"/>
                  </a:solidFill>
                  <a:latin typeface="Cooper Black" panose="0208090404030B020404" pitchFamily="18" charset="0"/>
                </a:rPr>
                <a:t>Guna</a:t>
              </a:r>
              <a:endParaRPr lang="en-MY" sz="2400" dirty="0">
                <a:solidFill>
                  <a:prstClr val="black"/>
                </a:solidFill>
                <a:latin typeface="Cooper Black" panose="0208090404030B020404" pitchFamily="18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396222" y="3736085"/>
            <a:ext cx="4430444" cy="2785989"/>
            <a:chOff x="1243822" y="484748"/>
            <a:chExt cx="4430444" cy="2785989"/>
          </a:xfrm>
        </p:grpSpPr>
        <p:grpSp>
          <p:nvGrpSpPr>
            <p:cNvPr id="12" name="Group 11"/>
            <p:cNvGrpSpPr/>
            <p:nvPr/>
          </p:nvGrpSpPr>
          <p:grpSpPr>
            <a:xfrm>
              <a:off x="1243822" y="484748"/>
              <a:ext cx="4430444" cy="2785989"/>
              <a:chOff x="1243822" y="792480"/>
              <a:chExt cx="4430444" cy="2785989"/>
            </a:xfrm>
          </p:grpSpPr>
          <p:sp>
            <p:nvSpPr>
              <p:cNvPr id="15" name="Down Arrow Callout 14"/>
              <p:cNvSpPr/>
              <p:nvPr/>
            </p:nvSpPr>
            <p:spPr>
              <a:xfrm>
                <a:off x="1243822" y="792480"/>
                <a:ext cx="4430444" cy="2785989"/>
              </a:xfrm>
              <a:prstGeom prst="downArrowCallou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MY" sz="24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pic>
            <p:nvPicPr>
              <p:cNvPr id="16" name="Picture 15" descr="Light switch, 3 switches (one off) by lumbricus - light switches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5047" y="2136793"/>
                <a:ext cx="587993" cy="957922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</p:pic>
        </p:grp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09438" y="581087"/>
              <a:ext cx="1597782" cy="1501713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2907220" y="484748"/>
              <a:ext cx="276704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sz="3600" dirty="0" smtClean="0">
                  <a:solidFill>
                    <a:srgbClr val="FF0000"/>
                  </a:solidFill>
                  <a:latin typeface="Cooper Black" panose="0208090404030B020404" pitchFamily="18" charset="0"/>
                </a:rPr>
                <a:t>SUIS ROSAK</a:t>
              </a:r>
              <a:endParaRPr lang="en-MY" sz="3600" dirty="0">
                <a:solidFill>
                  <a:srgbClr val="FF0000"/>
                </a:solidFill>
                <a:latin typeface="Cooper Black" panose="0208090404030B020404" pitchFamily="18" charset="0"/>
              </a:endParaRPr>
            </a:p>
            <a:p>
              <a:pPr algn="ctr"/>
              <a:r>
                <a:rPr lang="en-MY" sz="2400" dirty="0" err="1" smtClean="0">
                  <a:solidFill>
                    <a:prstClr val="black"/>
                  </a:solidFill>
                  <a:latin typeface="Cooper Black" panose="0208090404030B020404" pitchFamily="18" charset="0"/>
                </a:rPr>
                <a:t>Jangan</a:t>
              </a:r>
              <a:r>
                <a:rPr lang="en-MY" sz="2400" dirty="0" smtClean="0">
                  <a:solidFill>
                    <a:prstClr val="black"/>
                  </a:solidFill>
                  <a:latin typeface="Cooper Black" panose="0208090404030B020404" pitchFamily="18" charset="0"/>
                </a:rPr>
                <a:t> </a:t>
              </a:r>
              <a:r>
                <a:rPr lang="en-MY" sz="2400" dirty="0" err="1" smtClean="0">
                  <a:solidFill>
                    <a:prstClr val="black"/>
                  </a:solidFill>
                  <a:latin typeface="Cooper Black" panose="0208090404030B020404" pitchFamily="18" charset="0"/>
                </a:rPr>
                <a:t>Guna</a:t>
              </a:r>
              <a:endParaRPr lang="en-MY" sz="2400" dirty="0">
                <a:solidFill>
                  <a:prstClr val="black"/>
                </a:solidFill>
                <a:latin typeface="Cooper Black" panose="0208090404030B020404" pitchFamily="18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396222" y="637148"/>
            <a:ext cx="4430444" cy="2785989"/>
            <a:chOff x="1243822" y="484748"/>
            <a:chExt cx="4430444" cy="2785989"/>
          </a:xfrm>
        </p:grpSpPr>
        <p:grpSp>
          <p:nvGrpSpPr>
            <p:cNvPr id="18" name="Group 17"/>
            <p:cNvGrpSpPr/>
            <p:nvPr/>
          </p:nvGrpSpPr>
          <p:grpSpPr>
            <a:xfrm>
              <a:off x="1243822" y="484748"/>
              <a:ext cx="4430444" cy="2785989"/>
              <a:chOff x="1243822" y="792480"/>
              <a:chExt cx="4430444" cy="2785989"/>
            </a:xfrm>
          </p:grpSpPr>
          <p:sp>
            <p:nvSpPr>
              <p:cNvPr id="21" name="Down Arrow Callout 20"/>
              <p:cNvSpPr/>
              <p:nvPr/>
            </p:nvSpPr>
            <p:spPr>
              <a:xfrm>
                <a:off x="1243822" y="792480"/>
                <a:ext cx="4430444" cy="2785989"/>
              </a:xfrm>
              <a:prstGeom prst="downArrowCallou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MY" sz="24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pic>
            <p:nvPicPr>
              <p:cNvPr id="22" name="Picture 21" descr="Light switch, 3 switches (one off) by lumbricus - light switches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5047" y="2136793"/>
                <a:ext cx="587993" cy="957922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09438" y="581087"/>
              <a:ext cx="1597782" cy="1501713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2907220" y="484748"/>
              <a:ext cx="276704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sz="3600" dirty="0" smtClean="0">
                  <a:solidFill>
                    <a:srgbClr val="FF0000"/>
                  </a:solidFill>
                  <a:latin typeface="Cooper Black" panose="0208090404030B020404" pitchFamily="18" charset="0"/>
                </a:rPr>
                <a:t>SUIS ROSAK</a:t>
              </a:r>
              <a:endParaRPr lang="en-MY" sz="3600" dirty="0">
                <a:solidFill>
                  <a:srgbClr val="FF0000"/>
                </a:solidFill>
                <a:latin typeface="Cooper Black" panose="0208090404030B020404" pitchFamily="18" charset="0"/>
              </a:endParaRPr>
            </a:p>
            <a:p>
              <a:pPr algn="ctr"/>
              <a:r>
                <a:rPr lang="en-MY" sz="2400" dirty="0" err="1" smtClean="0">
                  <a:solidFill>
                    <a:prstClr val="black"/>
                  </a:solidFill>
                  <a:latin typeface="Cooper Black" panose="0208090404030B020404" pitchFamily="18" charset="0"/>
                </a:rPr>
                <a:t>Jangan</a:t>
              </a:r>
              <a:r>
                <a:rPr lang="en-MY" sz="2400" dirty="0" smtClean="0">
                  <a:solidFill>
                    <a:prstClr val="black"/>
                  </a:solidFill>
                  <a:latin typeface="Cooper Black" panose="0208090404030B020404" pitchFamily="18" charset="0"/>
                </a:rPr>
                <a:t> </a:t>
              </a:r>
              <a:r>
                <a:rPr lang="en-MY" sz="2400" dirty="0" err="1" smtClean="0">
                  <a:solidFill>
                    <a:prstClr val="black"/>
                  </a:solidFill>
                  <a:latin typeface="Cooper Black" panose="0208090404030B020404" pitchFamily="18" charset="0"/>
                </a:rPr>
                <a:t>Guna</a:t>
              </a:r>
              <a:endParaRPr lang="en-MY" sz="2400" dirty="0">
                <a:solidFill>
                  <a:prstClr val="black"/>
                </a:solidFill>
                <a:latin typeface="Cooper Black" panose="0208090404030B020404" pitchFamily="18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192509" y="3668671"/>
            <a:ext cx="4430444" cy="2785989"/>
            <a:chOff x="1243822" y="484748"/>
            <a:chExt cx="4430444" cy="2785989"/>
          </a:xfrm>
        </p:grpSpPr>
        <p:grpSp>
          <p:nvGrpSpPr>
            <p:cNvPr id="24" name="Group 23"/>
            <p:cNvGrpSpPr/>
            <p:nvPr/>
          </p:nvGrpSpPr>
          <p:grpSpPr>
            <a:xfrm>
              <a:off x="1243822" y="484748"/>
              <a:ext cx="4430444" cy="2785989"/>
              <a:chOff x="1243822" y="792480"/>
              <a:chExt cx="4430444" cy="2785989"/>
            </a:xfrm>
          </p:grpSpPr>
          <p:sp>
            <p:nvSpPr>
              <p:cNvPr id="27" name="Down Arrow Callout 26"/>
              <p:cNvSpPr/>
              <p:nvPr/>
            </p:nvSpPr>
            <p:spPr>
              <a:xfrm>
                <a:off x="1243822" y="792480"/>
                <a:ext cx="4430444" cy="2785989"/>
              </a:xfrm>
              <a:prstGeom prst="downArrowCallou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MY" sz="24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pic>
            <p:nvPicPr>
              <p:cNvPr id="28" name="Picture 27" descr="Light switch, 3 switches (one off) by lumbricus - light switches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165047" y="2136793"/>
                <a:ext cx="587993" cy="957922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</p:pic>
        </p:grp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09438" y="581087"/>
              <a:ext cx="1597782" cy="1501713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2907220" y="484748"/>
              <a:ext cx="276704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sz="3600" dirty="0" smtClean="0">
                  <a:solidFill>
                    <a:srgbClr val="FF0000"/>
                  </a:solidFill>
                  <a:latin typeface="Cooper Black" panose="0208090404030B020404" pitchFamily="18" charset="0"/>
                </a:rPr>
                <a:t>SUIS ROSAK</a:t>
              </a:r>
              <a:endParaRPr lang="en-MY" sz="3600" dirty="0">
                <a:solidFill>
                  <a:srgbClr val="FF0000"/>
                </a:solidFill>
                <a:latin typeface="Cooper Black" panose="0208090404030B020404" pitchFamily="18" charset="0"/>
              </a:endParaRPr>
            </a:p>
            <a:p>
              <a:pPr algn="ctr"/>
              <a:r>
                <a:rPr lang="en-MY" sz="2400" dirty="0" err="1" smtClean="0">
                  <a:solidFill>
                    <a:prstClr val="black"/>
                  </a:solidFill>
                  <a:latin typeface="Cooper Black" panose="0208090404030B020404" pitchFamily="18" charset="0"/>
                </a:rPr>
                <a:t>Jangan</a:t>
              </a:r>
              <a:r>
                <a:rPr lang="en-MY" sz="2400" dirty="0" smtClean="0">
                  <a:solidFill>
                    <a:prstClr val="black"/>
                  </a:solidFill>
                  <a:latin typeface="Cooper Black" panose="0208090404030B020404" pitchFamily="18" charset="0"/>
                </a:rPr>
                <a:t> </a:t>
              </a:r>
              <a:r>
                <a:rPr lang="en-MY" sz="2400" dirty="0" err="1" smtClean="0">
                  <a:solidFill>
                    <a:prstClr val="black"/>
                  </a:solidFill>
                  <a:latin typeface="Cooper Black" panose="0208090404030B020404" pitchFamily="18" charset="0"/>
                </a:rPr>
                <a:t>Guna</a:t>
              </a:r>
              <a:endParaRPr lang="en-MY" sz="2400" dirty="0">
                <a:solidFill>
                  <a:prstClr val="black"/>
                </a:solidFill>
                <a:latin typeface="Cooper Black" panose="0208090404030B0204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006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8307</TotalTime>
  <Words>384</Words>
  <Application>Microsoft Office PowerPoint</Application>
  <PresentationFormat>Widescreen</PresentationFormat>
  <Paragraphs>102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Bauhaus 93</vt:lpstr>
      <vt:lpstr>Berlin Sans FB</vt:lpstr>
      <vt:lpstr>Calibri</vt:lpstr>
      <vt:lpstr>Calibri Light</vt:lpstr>
      <vt:lpstr>Cooper Black</vt:lpstr>
      <vt:lpstr>Forte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ILP Pedas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Chua Yee Peng</dc:creator>
  <cp:lastModifiedBy>Ulayya Md Ghaus</cp:lastModifiedBy>
  <cp:revision>31</cp:revision>
  <dcterms:created xsi:type="dcterms:W3CDTF">2016-09-23T03:22:07Z</dcterms:created>
  <dcterms:modified xsi:type="dcterms:W3CDTF">2024-01-16T06:41:23Z</dcterms:modified>
</cp:coreProperties>
</file>